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3" ContentType="audio/m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4" r:id="rId6"/>
    <p:sldId id="259" r:id="rId7"/>
    <p:sldId id="263" r:id="rId8"/>
    <p:sldId id="265" r:id="rId9"/>
    <p:sldId id="260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FC00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/>
    <p:restoredTop sz="94203"/>
  </p:normalViewPr>
  <p:slideViewPr>
    <p:cSldViewPr snapToGrid="0" snapToObjects="1">
      <p:cViewPr varScale="1">
        <p:scale>
          <a:sx n="76" d="100"/>
          <a:sy n="76" d="100"/>
        </p:scale>
        <p:origin x="432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BE305-0B9D-E64F-B677-9DDEAB71E8BC}" type="datetimeFigureOut">
              <a:rPr lang="en-US" smtClean="0"/>
              <a:t>9/17/15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ED2A3-D3F7-DB44-BE2B-C41A6BFBE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8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ED2A3-D3F7-DB44-BE2B-C41A6BFBEDB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91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Relationship Id="rId3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laymusic.com/volumedetail.aspx?volume=53103" TargetMode="External"/><Relationship Id="rId4" Type="http://schemas.openxmlformats.org/officeDocument/2006/relationships/slide" Target="slide1.xm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oonconnection.com/moon_facts.p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Relationship Id="rId3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Relationship Id="rId3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Relationship Id="rId3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4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92D050"/>
                </a:solidFill>
              </a:rPr>
              <a:t>Fun Moon Facts</a:t>
            </a:r>
            <a:endParaRPr lang="en-US" b="1" i="1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b="1" i="1" cap="none" dirty="0" err="1" smtClean="0">
                <a:latin typeface="Tw Cen MT" charset="0"/>
                <a:ea typeface="Tw Cen MT" charset="0"/>
                <a:cs typeface="Tw Cen MT" charset="0"/>
              </a:rPr>
              <a:t>Idot</a:t>
            </a:r>
            <a:r>
              <a:rPr lang="en-US" sz="2400" b="1" i="1" cap="none" dirty="0" smtClean="0">
                <a:latin typeface="Tw Cen MT" charset="0"/>
                <a:ea typeface="Tw Cen MT" charset="0"/>
                <a:cs typeface="Tw Cen MT" charset="0"/>
              </a:rPr>
              <a:t> Louis</a:t>
            </a:r>
          </a:p>
          <a:p>
            <a:r>
              <a:rPr lang="en-US" sz="2400" b="1" i="1" cap="none" dirty="0" smtClean="0">
                <a:latin typeface="Tw Cen MT" charset="0"/>
                <a:ea typeface="Tw Cen MT" charset="0"/>
                <a:cs typeface="Tw Cen MT" charset="0"/>
              </a:rPr>
              <a:t>EDET 603</a:t>
            </a:r>
          </a:p>
          <a:p>
            <a:r>
              <a:rPr lang="en-US" sz="2400" b="1" i="1" cap="none" dirty="0" smtClean="0">
                <a:latin typeface="Tw Cen MT" charset="0"/>
                <a:ea typeface="Tw Cen MT" charset="0"/>
                <a:cs typeface="Tw Cen MT" charset="0"/>
              </a:rPr>
              <a:t>Fall 2015</a:t>
            </a:r>
            <a:endParaRPr lang="en-US" sz="2400" b="1" i="1" cap="none" dirty="0">
              <a:latin typeface="Tw Cen MT" charset="0"/>
              <a:ea typeface="Tw Cen MT" charset="0"/>
              <a:cs typeface="Tw Cen MT" charset="0"/>
            </a:endParaRPr>
          </a:p>
        </p:txBody>
      </p:sp>
      <p:pic>
        <p:nvPicPr>
          <p:cNvPr id="4" name="Deconstructing Suggestions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89600" y="3022600"/>
            <a:ext cx="812800" cy="812800"/>
          </a:xfrm>
          <a:prstGeom prst="rect">
            <a:avLst/>
          </a:prstGeom>
        </p:spPr>
      </p:pic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502400" y="4923692"/>
            <a:ext cx="1217246" cy="10902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600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airplan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FF00"/>
                </a:solidFill>
                <a:latin typeface="Tw Cen MT" charset="0"/>
                <a:ea typeface="Tw Cen MT" charset="0"/>
                <a:cs typeface="Tw Cen MT" charset="0"/>
              </a:rPr>
              <a:t>CORRECT!</a:t>
            </a:r>
            <a:endParaRPr lang="en-US" sz="6600" dirty="0">
              <a:solidFill>
                <a:srgbClr val="FFFF00"/>
              </a:solidFill>
              <a:latin typeface="Tw Cen MT" charset="0"/>
              <a:ea typeface="Tw Cen MT" charset="0"/>
              <a:cs typeface="Tw Cen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>
                <a:latin typeface="Segoe Print" charset="0"/>
                <a:ea typeface="Segoe Print" charset="0"/>
                <a:cs typeface="Segoe Print" charset="0"/>
              </a:rPr>
              <a:t>Click to move on…</a:t>
            </a:r>
            <a:endParaRPr lang="en-US" sz="6600" dirty="0">
              <a:latin typeface="Segoe Print" charset="0"/>
              <a:ea typeface="Segoe Print" charset="0"/>
              <a:cs typeface="Segoe Print" charset="0"/>
            </a:endParaRPr>
          </a:p>
        </p:txBody>
      </p:sp>
      <p:sp>
        <p:nvSpPr>
          <p:cNvPr id="4" name="Action Button: Custom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End 6">
            <a:hlinkClick r:id="" action="ppaction://hlinkshowjump?jump=lastslide" highlightClick="1"/>
          </p:cNvPr>
          <p:cNvSpPr/>
          <p:nvPr/>
        </p:nvSpPr>
        <p:spPr>
          <a:xfrm>
            <a:off x="9838267" y="3725333"/>
            <a:ext cx="978959" cy="82973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4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FF0000"/>
                </a:solidFill>
                <a:latin typeface="Tw Cen MT" charset="0"/>
                <a:ea typeface="Tw Cen MT" charset="0"/>
                <a:cs typeface="Tw Cen MT" charset="0"/>
              </a:rPr>
              <a:t>INCORRECT!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>
                <a:latin typeface="Chalkboard SE" charset="0"/>
                <a:ea typeface="Chalkboard SE" charset="0"/>
                <a:cs typeface="Chalkboard SE" charset="0"/>
              </a:rPr>
              <a:t>Click here to try again</a:t>
            </a:r>
          </a:p>
          <a:p>
            <a:pPr marL="0" indent="0" algn="ctr">
              <a:buNone/>
            </a:pPr>
            <a:r>
              <a:rPr lang="en-US" sz="3200" dirty="0">
                <a:latin typeface="Chalkboard SE" charset="0"/>
                <a:ea typeface="Chalkboard SE" charset="0"/>
                <a:cs typeface="Chalkboard SE" charset="0"/>
              </a:rPr>
              <a:t> </a:t>
            </a:r>
          </a:p>
          <a:p>
            <a:pPr marL="0" indent="0" algn="ctr">
              <a:buNone/>
            </a:pPr>
            <a:r>
              <a:rPr lang="en-US" sz="3200" dirty="0">
                <a:latin typeface="Chalkboard SE" charset="0"/>
                <a:ea typeface="Chalkboard SE" charset="0"/>
                <a:cs typeface="Chalkboard SE" charset="0"/>
              </a:rPr>
              <a:t>Click here for Fun Facts About the </a:t>
            </a:r>
            <a:r>
              <a:rPr lang="en-US" sz="3200" dirty="0" smtClean="0">
                <a:latin typeface="Chalkboard SE" charset="0"/>
                <a:ea typeface="Chalkboard SE" charset="0"/>
                <a:cs typeface="Chalkboard SE" charset="0"/>
              </a:rPr>
              <a:t>Moon</a:t>
            </a:r>
          </a:p>
          <a:p>
            <a:pPr marL="0" indent="0" algn="ctr">
              <a:buNone/>
            </a:pPr>
            <a:r>
              <a:rPr lang="en-US" sz="3200" dirty="0" smtClean="0">
                <a:latin typeface="Chalkboard SE" charset="0"/>
                <a:ea typeface="Chalkboard SE" charset="0"/>
                <a:cs typeface="Chalkboard SE" charset="0"/>
              </a:rPr>
              <a:t> </a:t>
            </a:r>
            <a:endParaRPr lang="en-US" sz="3200" dirty="0">
              <a:latin typeface="Chalkboard SE" charset="0"/>
              <a:ea typeface="Chalkboard SE" charset="0"/>
              <a:cs typeface="Chalkboard SE" charset="0"/>
            </a:endParaRPr>
          </a:p>
          <a:p>
            <a:pPr marL="0" indent="0">
              <a:buNone/>
            </a:pPr>
            <a:endParaRPr lang="en-US" sz="32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4" name="Action Button: Forward or Next 3">
            <a:hlinkClick r:id="rId2" action="ppaction://hlinksldjump" highlightClick="1"/>
          </p:cNvPr>
          <p:cNvSpPr/>
          <p:nvPr/>
        </p:nvSpPr>
        <p:spPr>
          <a:xfrm>
            <a:off x="8095804" y="2504831"/>
            <a:ext cx="1107831" cy="685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rId3" action="ppaction://hlinksldjump" highlightClick="1"/>
          </p:cNvPr>
          <p:cNvSpPr/>
          <p:nvPr/>
        </p:nvSpPr>
        <p:spPr>
          <a:xfrm>
            <a:off x="5156200" y="4572000"/>
            <a:ext cx="965200" cy="711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Chalkboard SE" charset="0"/>
                <a:ea typeface="Chalkboard SE" charset="0"/>
                <a:cs typeface="Chalkboard SE" charset="0"/>
              </a:rPr>
              <a:t>Congratulations!</a:t>
            </a:r>
            <a:br>
              <a:rPr lang="en-US" b="1" dirty="0" smtClean="0">
                <a:latin typeface="Chalkboard SE" charset="0"/>
                <a:ea typeface="Chalkboard SE" charset="0"/>
                <a:cs typeface="Chalkboard SE" charset="0"/>
              </a:rPr>
            </a:br>
            <a:r>
              <a:rPr lang="en-US" b="1" cap="none" dirty="0" smtClean="0">
                <a:latin typeface="AppleGothic" charset="-127"/>
                <a:ea typeface="AppleGothic" charset="-127"/>
                <a:cs typeface="AppleGothic" charset="-127"/>
              </a:rPr>
              <a:t>You’ve completed the quiz.</a:t>
            </a:r>
            <a:endParaRPr lang="en-US" b="1" cap="none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532185"/>
            <a:ext cx="10131425" cy="406204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en-US" sz="4000" u="sng" dirty="0">
              <a:latin typeface="Chalkboard SE" charset="0"/>
              <a:ea typeface="Chalkboard SE" charset="0"/>
              <a:cs typeface="Chalkboard SE" charset="0"/>
            </a:endParaRPr>
          </a:p>
          <a:p>
            <a:pPr marL="0" indent="0" algn="ctr">
              <a:buNone/>
            </a:pPr>
            <a:r>
              <a:rPr lang="en-US" sz="4000" u="sng" dirty="0" smtClean="0">
                <a:latin typeface="Chalkboard SE" charset="0"/>
                <a:ea typeface="Chalkboard SE" charset="0"/>
                <a:cs typeface="Chalkboard SE" charset="0"/>
              </a:rPr>
              <a:t>Sources</a:t>
            </a:r>
          </a:p>
          <a:p>
            <a:pPr marL="0" indent="0">
              <a:buNone/>
            </a:pPr>
            <a:r>
              <a:rPr lang="en-US" sz="3200" u="sng" dirty="0" smtClean="0">
                <a:latin typeface="Chalkboard SE" charset="0"/>
                <a:ea typeface="Chalkboard SE" charset="0"/>
                <a:cs typeface="Chalkboard SE" charset="0"/>
              </a:rPr>
              <a:t>Web</a:t>
            </a:r>
          </a:p>
          <a:p>
            <a:pPr marL="0" indent="0">
              <a:buNone/>
            </a:pPr>
            <a:r>
              <a:rPr lang="en-US" sz="3200" u="sng" dirty="0">
                <a:latin typeface="Chalkboard SE" charset="0"/>
                <a:ea typeface="Chalkboard SE" charset="0"/>
                <a:cs typeface="Chalkboard SE" charset="0"/>
                <a:hlinkClick r:id="rId2"/>
              </a:rPr>
              <a:t>http://</a:t>
            </a:r>
            <a:r>
              <a:rPr lang="en-US" sz="3200" u="sng" dirty="0" smtClean="0">
                <a:latin typeface="Chalkboard SE" charset="0"/>
                <a:ea typeface="Chalkboard SE" charset="0"/>
                <a:cs typeface="Chalkboard SE" charset="0"/>
                <a:hlinkClick r:id="rId2"/>
              </a:rPr>
              <a:t>www.moonconnection.com/moon_facts.phtml</a:t>
            </a:r>
            <a:endParaRPr lang="en-US" sz="3200" u="sng" dirty="0" smtClean="0">
              <a:latin typeface="Chalkboard SE" charset="0"/>
              <a:ea typeface="Chalkboard SE" charset="0"/>
              <a:cs typeface="Chalkboard SE" charset="0"/>
            </a:endParaRPr>
          </a:p>
          <a:p>
            <a:pPr marL="0" indent="0">
              <a:buNone/>
            </a:pPr>
            <a:endParaRPr lang="en-US" sz="3200" u="sng" dirty="0">
              <a:latin typeface="Chalkboard SE" charset="0"/>
              <a:ea typeface="Chalkboard SE" charset="0"/>
              <a:cs typeface="Chalkboard SE" charset="0"/>
            </a:endParaRPr>
          </a:p>
          <a:p>
            <a:pPr marL="0" indent="0">
              <a:buNone/>
            </a:pPr>
            <a:r>
              <a:rPr lang="en-US" sz="3200" u="sng" dirty="0" smtClean="0">
                <a:latin typeface="Chalkboard SE" charset="0"/>
                <a:ea typeface="Chalkboard SE" charset="0"/>
                <a:cs typeface="Chalkboard SE" charset="0"/>
              </a:rPr>
              <a:t>Audio</a:t>
            </a:r>
          </a:p>
          <a:p>
            <a:pPr marL="0" indent="0">
              <a:buNone/>
            </a:pPr>
            <a:r>
              <a:rPr lang="en-US" sz="3200" u="sng" dirty="0">
                <a:latin typeface="Chalkboard SE" charset="0"/>
                <a:ea typeface="Chalkboard SE" charset="0"/>
                <a:cs typeface="Chalkboard SE" charset="0"/>
                <a:hlinkClick r:id="rId3"/>
              </a:rPr>
              <a:t>http://</a:t>
            </a:r>
            <a:r>
              <a:rPr lang="en-US" sz="3200" u="sng" dirty="0" smtClean="0">
                <a:latin typeface="Chalkboard SE" charset="0"/>
                <a:ea typeface="Chalkboard SE" charset="0"/>
                <a:cs typeface="Chalkboard SE" charset="0"/>
                <a:hlinkClick r:id="rId3"/>
              </a:rPr>
              <a:t>freeplaymusic.com/volumedetail.aspx?volume=53103</a:t>
            </a:r>
            <a:endParaRPr lang="en-US" sz="3200" u="sng" dirty="0" smtClean="0">
              <a:latin typeface="Chalkboard SE" charset="0"/>
              <a:ea typeface="Chalkboard SE" charset="0"/>
              <a:cs typeface="Chalkboard SE" charset="0"/>
            </a:endParaRPr>
          </a:p>
          <a:p>
            <a:pPr marL="0" indent="0">
              <a:buNone/>
            </a:pPr>
            <a:endParaRPr lang="en-US" sz="3200" u="sng" dirty="0">
              <a:latin typeface="Chalkboard SE" charset="0"/>
              <a:ea typeface="Chalkboard SE" charset="0"/>
              <a:cs typeface="Chalkboard SE" charset="0"/>
            </a:endParaRPr>
          </a:p>
          <a:p>
            <a:pPr marL="0" indent="0" algn="ctr">
              <a:buNone/>
            </a:pPr>
            <a:endParaRPr lang="en-US" sz="4000" u="sng" dirty="0" smtClean="0">
              <a:latin typeface="Chalkboard SE" charset="0"/>
              <a:ea typeface="Chalkboard SE" charset="0"/>
              <a:cs typeface="Chalkboard SE" charset="0"/>
            </a:endParaRPr>
          </a:p>
          <a:p>
            <a:pPr marL="0" indent="0" algn="ctr">
              <a:buNone/>
            </a:pPr>
            <a:endParaRPr lang="en-US" sz="4000" u="sng" dirty="0">
              <a:latin typeface="Chalkboard SE" charset="0"/>
              <a:ea typeface="Chalkboard SE" charset="0"/>
              <a:cs typeface="Chalkboard SE" charset="0"/>
            </a:endParaRPr>
          </a:p>
          <a:p>
            <a:pPr marL="0" indent="0" algn="ctr">
              <a:buNone/>
            </a:pPr>
            <a:endParaRPr lang="en-US" sz="4000" u="sng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4" name="Action Button: Return 3">
            <a:hlinkClick r:id="rId4" action="ppaction://hlinksldjump" highlightClick="1"/>
          </p:cNvPr>
          <p:cNvSpPr/>
          <p:nvPr/>
        </p:nvSpPr>
        <p:spPr>
          <a:xfrm>
            <a:off x="5230305" y="5270461"/>
            <a:ext cx="1042416" cy="1042416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92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>
        <p15:prstTrans prst="curtains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0"/>
            <a:ext cx="10131425" cy="1456267"/>
          </a:xfrm>
        </p:spPr>
        <p:txBody>
          <a:bodyPr/>
          <a:lstStyle/>
          <a:p>
            <a:pPr algn="ctr"/>
            <a:r>
              <a:rPr lang="en-US" u="sng" cap="none" dirty="0" smtClean="0">
                <a:solidFill>
                  <a:srgbClr val="FFFF00"/>
                </a:solidFill>
                <a:latin typeface="Chalkboard" charset="0"/>
                <a:ea typeface="Chalkboard" charset="0"/>
                <a:cs typeface="Chalkboard" charset="0"/>
              </a:rPr>
              <a:t>Fun Facts About the Moon</a:t>
            </a:r>
            <a:endParaRPr lang="en-US" u="sng" cap="none" dirty="0">
              <a:solidFill>
                <a:srgbClr val="FFFF00"/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1" y="1318846"/>
            <a:ext cx="10131425" cy="4730261"/>
          </a:xfrm>
        </p:spPr>
        <p:txBody>
          <a:bodyPr>
            <a:normAutofit fontScale="77500" lnSpcReduction="20000"/>
          </a:bodyPr>
          <a:lstStyle/>
          <a:p>
            <a:endParaRPr lang="en-US" sz="2100" b="1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n-US" sz="2100" b="1" dirty="0" smtClean="0">
                <a:latin typeface="Century Gothic" charset="0"/>
                <a:ea typeface="Century Gothic" charset="0"/>
                <a:cs typeface="Century Gothic" charset="0"/>
              </a:rPr>
              <a:t>“It is possible to have a month without a full moon. This occurs in February, but either January or March will have two moons.”</a:t>
            </a:r>
          </a:p>
          <a:p>
            <a:r>
              <a:rPr lang="en-US" sz="2100" b="1" dirty="0" smtClean="0">
                <a:latin typeface="Century Gothic" charset="0"/>
                <a:ea typeface="Century Gothic" charset="0"/>
                <a:cs typeface="Century Gothic" charset="0"/>
              </a:rPr>
              <a:t>“When </a:t>
            </a:r>
            <a:r>
              <a:rPr lang="en-US" sz="2100" b="1" dirty="0">
                <a:latin typeface="Century Gothic" charset="0"/>
                <a:ea typeface="Century Gothic" charset="0"/>
                <a:cs typeface="Century Gothic" charset="0"/>
              </a:rPr>
              <a:t>a month has two full moons, the second full moon is called a blue </a:t>
            </a:r>
            <a:r>
              <a:rPr lang="en-US" sz="2100" b="1" dirty="0" smtClean="0">
                <a:latin typeface="Century Gothic" charset="0"/>
                <a:ea typeface="Century Gothic" charset="0"/>
                <a:cs typeface="Century Gothic" charset="0"/>
              </a:rPr>
              <a:t>moon. </a:t>
            </a:r>
            <a:r>
              <a:rPr lang="en-US" sz="2100" b="1" dirty="0">
                <a:latin typeface="Century Gothic" charset="0"/>
                <a:ea typeface="Century Gothic" charset="0"/>
                <a:cs typeface="Century Gothic" charset="0"/>
              </a:rPr>
              <a:t>Another definition of a blue moon is the third full moon in any season (quarter of year) containing 4 total full moons</a:t>
            </a:r>
            <a:r>
              <a:rPr lang="en-US" sz="2100" b="1" dirty="0" smtClean="0">
                <a:latin typeface="Century Gothic" charset="0"/>
                <a:ea typeface="Century Gothic" charset="0"/>
                <a:cs typeface="Century Gothic" charset="0"/>
              </a:rPr>
              <a:t>.”</a:t>
            </a:r>
          </a:p>
          <a:p>
            <a:r>
              <a:rPr lang="en-US" sz="2100" b="1" dirty="0">
                <a:latin typeface="Century Gothic" charset="0"/>
                <a:ea typeface="Century Gothic" charset="0"/>
                <a:cs typeface="Century Gothic" charset="0"/>
              </a:rPr>
              <a:t>“In China, the dark shadows that are on the moon are called ‘the toad in the moon’.”</a:t>
            </a:r>
          </a:p>
          <a:p>
            <a:r>
              <a:rPr lang="en-US" sz="2100" b="1" dirty="0">
                <a:latin typeface="Century Gothic" charset="0"/>
                <a:ea typeface="Century Gothic" charset="0"/>
                <a:cs typeface="Century Gothic" charset="0"/>
              </a:rPr>
              <a:t>“In a survey conducted in 1988, 13% of those surveyed believed that the moon is made of cheese</a:t>
            </a:r>
            <a:r>
              <a:rPr lang="en-US" sz="2100" b="1" dirty="0" smtClean="0">
                <a:latin typeface="Century Gothic" charset="0"/>
                <a:ea typeface="Century Gothic" charset="0"/>
                <a:cs typeface="Century Gothic" charset="0"/>
              </a:rPr>
              <a:t>.”</a:t>
            </a:r>
          </a:p>
          <a:p>
            <a:r>
              <a:rPr lang="en-US" sz="2100" b="1" dirty="0" smtClean="0">
                <a:latin typeface="Century Gothic" charset="0"/>
                <a:ea typeface="Century Gothic" charset="0"/>
                <a:cs typeface="Century Gothic" charset="0"/>
              </a:rPr>
              <a:t>“How close can you get without completely running out of gas? Apollo 11 had only 20 seconds of fuel left when they landed on the moon.”</a:t>
            </a:r>
          </a:p>
          <a:p>
            <a:r>
              <a:rPr lang="en-US" sz="2100" b="1" dirty="0" smtClean="0">
                <a:latin typeface="Century Gothic" charset="0"/>
                <a:ea typeface="Century Gothic" charset="0"/>
                <a:cs typeface="Century Gothic" charset="0"/>
              </a:rPr>
              <a:t>“The moon is the only extraterrestrial body that has ever been visited by humans.”</a:t>
            </a:r>
          </a:p>
          <a:p>
            <a:r>
              <a:rPr lang="en-US" sz="2100" b="1" dirty="0" smtClean="0">
                <a:latin typeface="Century Gothic" charset="0"/>
                <a:ea typeface="Century Gothic" charset="0"/>
                <a:cs typeface="Century Gothic" charset="0"/>
              </a:rPr>
              <a:t>“The moon has no global magnetic field.”</a:t>
            </a:r>
          </a:p>
          <a:p>
            <a:endParaRPr lang="en-US" sz="20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endParaRPr lang="en-US" sz="2000" b="1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entury Gothic" charset="0"/>
                <a:ea typeface="Century Gothic" charset="0"/>
                <a:cs typeface="Century Gothic" charset="0"/>
              </a:rPr>
              <a:t>Click to begin the quiz…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Action Button: Forward or Next 2">
            <a:hlinkClick r:id="rId2" action="ppaction://hlinksldjump" highlightClick="1"/>
          </p:cNvPr>
          <p:cNvSpPr/>
          <p:nvPr/>
        </p:nvSpPr>
        <p:spPr>
          <a:xfrm>
            <a:off x="3798277" y="5081954"/>
            <a:ext cx="826477" cy="54512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1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fractur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cap="none" dirty="0" smtClean="0">
                <a:solidFill>
                  <a:srgbClr val="92D050"/>
                </a:solidFill>
                <a:latin typeface="Tw Cen MT" charset="0"/>
                <a:ea typeface="Tw Cen MT" charset="0"/>
                <a:cs typeface="Tw Cen MT" charset="0"/>
              </a:rPr>
              <a:t>What are the dark shadows on the moon called in China?</a:t>
            </a:r>
            <a:endParaRPr lang="en-US" b="1" cap="none" dirty="0">
              <a:solidFill>
                <a:srgbClr val="92D050"/>
              </a:solidFill>
              <a:latin typeface="Tw Cen MT" charset="0"/>
              <a:ea typeface="Tw Cen MT" charset="0"/>
              <a:cs typeface="Tw Cen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US" sz="3200" dirty="0" smtClean="0">
                <a:latin typeface="American Typewriter" charset="0"/>
                <a:ea typeface="American Typewriter" charset="0"/>
                <a:cs typeface="American Typewriter" charset="0"/>
              </a:rPr>
              <a:t>The frog on the moon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3200" dirty="0" smtClean="0">
                <a:latin typeface="American Typewriter" charset="0"/>
                <a:ea typeface="American Typewriter" charset="0"/>
                <a:cs typeface="American Typewriter" charset="0"/>
              </a:rPr>
              <a:t>The cow on the moon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3200" dirty="0" smtClean="0">
                <a:latin typeface="American Typewriter" charset="0"/>
                <a:ea typeface="American Typewriter" charset="0"/>
                <a:cs typeface="American Typewriter" charset="0"/>
              </a:rPr>
              <a:t>The toad on the moon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3200" dirty="0" smtClean="0">
                <a:latin typeface="American Typewriter" charset="0"/>
                <a:ea typeface="American Typewriter" charset="0"/>
                <a:cs typeface="American Typewriter" charset="0"/>
              </a:rPr>
              <a:t>The cheetah on the moon</a:t>
            </a:r>
            <a:endParaRPr lang="en-US" sz="3200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685801" y="2883877"/>
            <a:ext cx="457199" cy="38686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685801" y="3499338"/>
            <a:ext cx="457199" cy="386862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Custom 8">
            <a:hlinkClick r:id="rId3" action="ppaction://hlinksldjump" highlightClick="1"/>
          </p:cNvPr>
          <p:cNvSpPr/>
          <p:nvPr/>
        </p:nvSpPr>
        <p:spPr>
          <a:xfrm>
            <a:off x="685801" y="4059044"/>
            <a:ext cx="457199" cy="423746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Custom 10">
            <a:hlinkClick r:id="rId2" action="ppaction://hlinksldjump" highlightClick="1"/>
          </p:cNvPr>
          <p:cNvSpPr/>
          <p:nvPr/>
        </p:nvSpPr>
        <p:spPr>
          <a:xfrm>
            <a:off x="685801" y="4705815"/>
            <a:ext cx="457199" cy="401444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546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fallOve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FF00"/>
                </a:solidFill>
                <a:latin typeface="Tw Cen MT" charset="0"/>
                <a:ea typeface="Tw Cen MT" charset="0"/>
                <a:cs typeface="Tw Cen MT" charset="0"/>
              </a:rPr>
              <a:t>CORRECT!</a:t>
            </a:r>
            <a:endParaRPr lang="en-US" sz="6600" dirty="0">
              <a:solidFill>
                <a:srgbClr val="FFFF00"/>
              </a:solidFill>
              <a:latin typeface="Tw Cen MT" charset="0"/>
              <a:ea typeface="Tw Cen MT" charset="0"/>
              <a:cs typeface="Tw Cen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>
                <a:latin typeface="Segoe Print" charset="0"/>
                <a:ea typeface="Segoe Print" charset="0"/>
                <a:cs typeface="Segoe Print" charset="0"/>
              </a:rPr>
              <a:t>Move on to the next question…</a:t>
            </a:r>
            <a:endParaRPr lang="en-US" sz="6600" dirty="0">
              <a:latin typeface="Segoe Print" charset="0"/>
              <a:ea typeface="Segoe Print" charset="0"/>
              <a:cs typeface="Segoe Print" charset="0"/>
            </a:endParaRPr>
          </a:p>
        </p:txBody>
      </p:sp>
      <p:sp>
        <p:nvSpPr>
          <p:cNvPr id="5" name="Action Button: Custom 4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ction Button: Forward or Next 3">
            <a:hlinkClick r:id="rId2" action="ppaction://hlinksldjump" highlightClick="1"/>
          </p:cNvPr>
          <p:cNvSpPr/>
          <p:nvPr/>
        </p:nvSpPr>
        <p:spPr>
          <a:xfrm>
            <a:off x="8247185" y="4536831"/>
            <a:ext cx="879230" cy="94956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6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latin typeface="Tw Cen MT" charset="0"/>
                <a:ea typeface="Tw Cen MT" charset="0"/>
                <a:cs typeface="Tw Cen MT" charset="0"/>
              </a:rPr>
              <a:t>INCORRECT</a:t>
            </a:r>
            <a:r>
              <a:rPr lang="en-US" sz="5400" dirty="0">
                <a:solidFill>
                  <a:srgbClr val="FF0000"/>
                </a:solidFill>
                <a:latin typeface="Tw Cen MT" charset="0"/>
                <a:ea typeface="Tw Cen MT" charset="0"/>
                <a:cs typeface="Tw Cen MT" charset="0"/>
              </a:rPr>
              <a:t>!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1703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latin typeface="Chalkboard SE" charset="0"/>
                <a:ea typeface="Chalkboard SE" charset="0"/>
                <a:cs typeface="Chalkboard SE" charset="0"/>
              </a:rPr>
              <a:t>Click here to try again</a:t>
            </a:r>
          </a:p>
          <a:p>
            <a:pPr marL="0" indent="0" algn="ctr">
              <a:buNone/>
            </a:pPr>
            <a:r>
              <a:rPr lang="en-US" sz="3600" dirty="0" smtClean="0">
                <a:latin typeface="Chalkboard SE" charset="0"/>
                <a:ea typeface="Chalkboard SE" charset="0"/>
                <a:cs typeface="Chalkboard SE" charset="0"/>
              </a:rPr>
              <a:t> </a:t>
            </a:r>
          </a:p>
          <a:p>
            <a:pPr marL="0" indent="0" algn="ctr">
              <a:buNone/>
            </a:pPr>
            <a:r>
              <a:rPr lang="en-US" sz="3600" dirty="0" smtClean="0">
                <a:latin typeface="Chalkboard SE" charset="0"/>
                <a:ea typeface="Chalkboard SE" charset="0"/>
                <a:cs typeface="Chalkboard SE" charset="0"/>
              </a:rPr>
              <a:t>Click here for Fun Facts About the Moon </a:t>
            </a:r>
            <a:endParaRPr lang="en-US" sz="3600" dirty="0" smtClean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4" name="Action Button: Forward or Next 3">
            <a:hlinkClick r:id="rId2" action="ppaction://hlinksldjump" highlightClick="1"/>
          </p:cNvPr>
          <p:cNvSpPr/>
          <p:nvPr/>
        </p:nvSpPr>
        <p:spPr>
          <a:xfrm>
            <a:off x="8333154" y="2977987"/>
            <a:ext cx="668215" cy="6330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rId3" action="ppaction://hlinksldjump" highlightClick="1"/>
          </p:cNvPr>
          <p:cNvSpPr/>
          <p:nvPr/>
        </p:nvSpPr>
        <p:spPr>
          <a:xfrm>
            <a:off x="5230305" y="526999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5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cap="none" dirty="0" smtClean="0">
                <a:solidFill>
                  <a:srgbClr val="92D050"/>
                </a:solidFill>
                <a:latin typeface="Tw Cen MT" charset="0"/>
                <a:ea typeface="Tw Cen MT" charset="0"/>
                <a:cs typeface="Tw Cen MT" charset="0"/>
              </a:rPr>
              <a:t>Which month is it possible to be without a full moon?</a:t>
            </a:r>
            <a:endParaRPr lang="en-US" sz="3400" b="1" cap="none" dirty="0">
              <a:solidFill>
                <a:srgbClr val="92D050"/>
              </a:solidFill>
              <a:latin typeface="Tw Cen MT" charset="0"/>
              <a:ea typeface="Tw Cen MT" charset="0"/>
              <a:cs typeface="Tw Cen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lphaUcPeriod"/>
            </a:pPr>
            <a:r>
              <a:rPr lang="en-US" sz="3600" dirty="0" smtClean="0">
                <a:latin typeface="American Typewriter" charset="0"/>
                <a:ea typeface="American Typewriter" charset="0"/>
                <a:cs typeface="American Typewriter" charset="0"/>
              </a:rPr>
              <a:t>January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dirty="0" smtClean="0">
                <a:latin typeface="American Typewriter" charset="0"/>
                <a:ea typeface="American Typewriter" charset="0"/>
                <a:cs typeface="American Typewriter" charset="0"/>
              </a:rPr>
              <a:t>February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dirty="0" smtClean="0">
                <a:latin typeface="American Typewriter" charset="0"/>
                <a:ea typeface="American Typewriter" charset="0"/>
                <a:cs typeface="American Typewriter" charset="0"/>
              </a:rPr>
              <a:t>March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dirty="0" smtClean="0">
                <a:latin typeface="American Typewriter" charset="0"/>
                <a:ea typeface="American Typewriter" charset="0"/>
                <a:cs typeface="American Typewriter" charset="0"/>
              </a:rPr>
              <a:t>April</a:t>
            </a:r>
            <a:endParaRPr lang="en-US" sz="3600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685801" y="2676293"/>
            <a:ext cx="518531" cy="53525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Custom 7">
            <a:hlinkClick r:id="rId3" action="ppaction://hlinksldjump" highlightClick="1"/>
          </p:cNvPr>
          <p:cNvSpPr/>
          <p:nvPr/>
        </p:nvSpPr>
        <p:spPr>
          <a:xfrm>
            <a:off x="685801" y="3412273"/>
            <a:ext cx="518531" cy="490654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Custom 8">
            <a:hlinkClick r:id="rId2" action="ppaction://hlinksldjump" highlightClick="1"/>
          </p:cNvPr>
          <p:cNvSpPr/>
          <p:nvPr/>
        </p:nvSpPr>
        <p:spPr>
          <a:xfrm>
            <a:off x="685801" y="4103649"/>
            <a:ext cx="518531" cy="490653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Custom 9">
            <a:hlinkClick r:id="rId2" action="ppaction://hlinksldjump" highlightClick="1"/>
          </p:cNvPr>
          <p:cNvSpPr/>
          <p:nvPr/>
        </p:nvSpPr>
        <p:spPr>
          <a:xfrm>
            <a:off x="685801" y="4772722"/>
            <a:ext cx="518531" cy="579863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76376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FF00"/>
                </a:solidFill>
                <a:latin typeface="Tw Cen MT" charset="0"/>
                <a:ea typeface="Tw Cen MT" charset="0"/>
                <a:cs typeface="Tw Cen MT" charset="0"/>
              </a:rPr>
              <a:t>CORRECT!</a:t>
            </a:r>
            <a:endParaRPr lang="en-US" sz="6600" dirty="0">
              <a:solidFill>
                <a:srgbClr val="FFFF00"/>
              </a:solidFill>
              <a:latin typeface="Tw Cen MT" charset="0"/>
              <a:ea typeface="Tw Cen MT" charset="0"/>
              <a:cs typeface="Tw Cen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>
                <a:latin typeface="Segoe Print" charset="0"/>
                <a:ea typeface="Segoe Print" charset="0"/>
                <a:cs typeface="Segoe Print" charset="0"/>
              </a:rPr>
              <a:t>Move on to the next question…</a:t>
            </a:r>
            <a:endParaRPr lang="en-US" sz="6600" dirty="0">
              <a:latin typeface="Segoe Print" charset="0"/>
              <a:ea typeface="Segoe Print" charset="0"/>
              <a:cs typeface="Segoe Print" charset="0"/>
            </a:endParaRPr>
          </a:p>
        </p:txBody>
      </p:sp>
      <p:sp>
        <p:nvSpPr>
          <p:cNvPr id="4" name="Action Button: Custom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rId2" action="ppaction://hlinksldjump" highlightClick="1"/>
          </p:cNvPr>
          <p:cNvSpPr/>
          <p:nvPr/>
        </p:nvSpPr>
        <p:spPr>
          <a:xfrm>
            <a:off x="8282354" y="4466492"/>
            <a:ext cx="1160584" cy="10199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FF0000"/>
                </a:solidFill>
                <a:latin typeface="Tw Cen MT" charset="0"/>
                <a:ea typeface="Tw Cen MT" charset="0"/>
                <a:cs typeface="Tw Cen MT" charset="0"/>
              </a:rPr>
              <a:t>INCORRECT!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latin typeface="Chalkboard SE" charset="0"/>
                <a:ea typeface="Chalkboard SE" charset="0"/>
                <a:cs typeface="Chalkboard SE" charset="0"/>
              </a:rPr>
              <a:t>Click here to try again</a:t>
            </a:r>
          </a:p>
          <a:p>
            <a:pPr marL="0" indent="0" algn="ctr">
              <a:buNone/>
            </a:pPr>
            <a:r>
              <a:rPr lang="en-US" sz="4000" dirty="0">
                <a:latin typeface="Chalkboard SE" charset="0"/>
                <a:ea typeface="Chalkboard SE" charset="0"/>
                <a:cs typeface="Chalkboard SE" charset="0"/>
              </a:rPr>
              <a:t> </a:t>
            </a:r>
          </a:p>
          <a:p>
            <a:pPr marL="0" indent="0" algn="ctr">
              <a:buNone/>
            </a:pPr>
            <a:r>
              <a:rPr lang="en-US" sz="4000" dirty="0">
                <a:latin typeface="Chalkboard SE" charset="0"/>
                <a:ea typeface="Chalkboard SE" charset="0"/>
                <a:cs typeface="Chalkboard SE" charset="0"/>
              </a:rPr>
              <a:t>Click here for Fun Facts About the Moon </a:t>
            </a:r>
          </a:p>
          <a:p>
            <a:pPr marL="0" indent="0" algn="ctr">
              <a:buNone/>
            </a:pPr>
            <a:endParaRPr lang="en-US" sz="4000" dirty="0">
              <a:latin typeface="Chalkboard SE" charset="0"/>
              <a:ea typeface="Chalkboard SE" charset="0"/>
              <a:cs typeface="Chalkboard SE" charset="0"/>
            </a:endParaRPr>
          </a:p>
        </p:txBody>
      </p:sp>
      <p:sp>
        <p:nvSpPr>
          <p:cNvPr id="4" name="Action Button: Forward or Next 3">
            <a:hlinkClick r:id="rId2" action="ppaction://hlinksldjump" highlightClick="1"/>
          </p:cNvPr>
          <p:cNvSpPr/>
          <p:nvPr/>
        </p:nvSpPr>
        <p:spPr>
          <a:xfrm>
            <a:off x="8493369" y="2649415"/>
            <a:ext cx="808893" cy="5627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rId3" action="ppaction://hlinksldjump" highlightClick="1"/>
          </p:cNvPr>
          <p:cNvSpPr/>
          <p:nvPr/>
        </p:nvSpPr>
        <p:spPr>
          <a:xfrm>
            <a:off x="5257800" y="5003800"/>
            <a:ext cx="762000" cy="787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1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rgbClr val="92D050"/>
                </a:solidFill>
                <a:latin typeface="Tw Cen MT" charset="0"/>
                <a:ea typeface="Tw Cen MT" charset="0"/>
                <a:cs typeface="Tw Cen MT" charset="0"/>
              </a:rPr>
              <a:t>According to a survey, what is the percentage of those who believed the moon is made out of cheese?</a:t>
            </a:r>
            <a:endParaRPr lang="en-US" cap="none" dirty="0">
              <a:solidFill>
                <a:srgbClr val="92D050"/>
              </a:solidFill>
              <a:latin typeface="Tw Cen MT" charset="0"/>
              <a:ea typeface="Tw Cen MT" charset="0"/>
              <a:cs typeface="Tw Cen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US" sz="3600" dirty="0" smtClean="0">
                <a:latin typeface="American Typewriter" charset="0"/>
                <a:ea typeface="American Typewriter" charset="0"/>
                <a:cs typeface="American Typewriter" charset="0"/>
              </a:rPr>
              <a:t>53%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3600" dirty="0">
                <a:latin typeface="American Typewriter" charset="0"/>
                <a:ea typeface="American Typewriter" charset="0"/>
                <a:cs typeface="American Typewriter" charset="0"/>
              </a:rPr>
              <a:t>2</a:t>
            </a:r>
            <a:r>
              <a:rPr lang="en-US" sz="3600" dirty="0" smtClean="0">
                <a:latin typeface="American Typewriter" charset="0"/>
                <a:ea typeface="American Typewriter" charset="0"/>
                <a:cs typeface="American Typewriter" charset="0"/>
              </a:rPr>
              <a:t>1%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3600" dirty="0" smtClean="0">
                <a:latin typeface="American Typewriter" charset="0"/>
                <a:ea typeface="American Typewriter" charset="0"/>
                <a:cs typeface="American Typewriter" charset="0"/>
              </a:rPr>
              <a:t>82%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3600" dirty="0" smtClean="0">
                <a:latin typeface="American Typewriter" charset="0"/>
                <a:ea typeface="American Typewriter" charset="0"/>
                <a:cs typeface="American Typewriter" charset="0"/>
              </a:rPr>
              <a:t>13%</a:t>
            </a:r>
            <a:endParaRPr lang="en-US" sz="3600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4" name="Action Button: Custom 3">
            <a:hlinkClick r:id="rId3" action="ppaction://hlinksldjump" highlightClick="1"/>
          </p:cNvPr>
          <p:cNvSpPr/>
          <p:nvPr/>
        </p:nvSpPr>
        <p:spPr>
          <a:xfrm>
            <a:off x="685801" y="2743200"/>
            <a:ext cx="451623" cy="446049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Custom 4">
            <a:hlinkClick r:id="rId3" action="ppaction://hlinksldjump" highlightClick="1"/>
          </p:cNvPr>
          <p:cNvSpPr/>
          <p:nvPr/>
        </p:nvSpPr>
        <p:spPr>
          <a:xfrm>
            <a:off x="685801" y="3456878"/>
            <a:ext cx="429321" cy="46835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685801" y="4125951"/>
            <a:ext cx="429321" cy="446049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Custom 10">
            <a:hlinkClick r:id="rId4" action="ppaction://hlinksldjump" highlightClick="1"/>
          </p:cNvPr>
          <p:cNvSpPr/>
          <p:nvPr/>
        </p:nvSpPr>
        <p:spPr>
          <a:xfrm>
            <a:off x="685801" y="4795024"/>
            <a:ext cx="451623" cy="468352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729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crush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795</TotalTime>
  <Words>221</Words>
  <Application>Microsoft Macintosh PowerPoint</Application>
  <PresentationFormat>Widescreen</PresentationFormat>
  <Paragraphs>61</Paragraphs>
  <Slides>12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American Typewriter</vt:lpstr>
      <vt:lpstr>AppleGothic</vt:lpstr>
      <vt:lpstr>Calibri</vt:lpstr>
      <vt:lpstr>Calibri Light</vt:lpstr>
      <vt:lpstr>Century Gothic</vt:lpstr>
      <vt:lpstr>Chalkboard</vt:lpstr>
      <vt:lpstr>Chalkboard SE</vt:lpstr>
      <vt:lpstr>Segoe Print</vt:lpstr>
      <vt:lpstr>Tw Cen MT</vt:lpstr>
      <vt:lpstr>Arial</vt:lpstr>
      <vt:lpstr>Celestial</vt:lpstr>
      <vt:lpstr>Fun Moon Facts</vt:lpstr>
      <vt:lpstr>Fun Facts About the Moon</vt:lpstr>
      <vt:lpstr>What are the dark shadows on the moon called in China?</vt:lpstr>
      <vt:lpstr>CORRECT!</vt:lpstr>
      <vt:lpstr>INCORRECT!</vt:lpstr>
      <vt:lpstr>Which month is it possible to be without a full moon?</vt:lpstr>
      <vt:lpstr>CORRECT!</vt:lpstr>
      <vt:lpstr>INCORRECT!</vt:lpstr>
      <vt:lpstr>According to a survey, what is the percentage of those who believed the moon is made out of cheese?</vt:lpstr>
      <vt:lpstr>CORRECT!</vt:lpstr>
      <vt:lpstr>INCORRECT!</vt:lpstr>
      <vt:lpstr>Congratulations! You’ve completed the quiz.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 Moon Facts</dc:title>
  <dc:creator>Idot Louis</dc:creator>
  <cp:lastModifiedBy>Idot Louis</cp:lastModifiedBy>
  <cp:revision>32</cp:revision>
  <dcterms:created xsi:type="dcterms:W3CDTF">2015-09-15T22:14:34Z</dcterms:created>
  <dcterms:modified xsi:type="dcterms:W3CDTF">2015-09-17T16:26:01Z</dcterms:modified>
</cp:coreProperties>
</file>