
<file path=[Content_Types].xml><?xml version="1.0" encoding="utf-8"?>
<Types xmlns="http://schemas.openxmlformats.org/package/2006/content-types">
  <Default Extension="xml" ContentType="application/xml"/>
  <Default Extension="jpeg" ContentType="image/jpeg"/>
  <Default Extension="mp3" ContentType="audio/m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66" r:id="rId3"/>
    <p:sldId id="257" r:id="rId4"/>
    <p:sldId id="258" r:id="rId5"/>
    <p:sldId id="259" r:id="rId6"/>
    <p:sldId id="260" r:id="rId7"/>
    <p:sldId id="261" r:id="rId8"/>
    <p:sldId id="268" r:id="rId9"/>
    <p:sldId id="269" r:id="rId10"/>
    <p:sldId id="262" r:id="rId11"/>
    <p:sldId id="263" r:id="rId12"/>
    <p:sldId id="264" r:id="rId13"/>
    <p:sldId id="265" r:id="rId14"/>
    <p:sldId id="267"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02"/>
    <p:restoredTop sz="93682"/>
  </p:normalViewPr>
  <p:slideViewPr>
    <p:cSldViewPr snapToGrid="0" snapToObjects="1">
      <p:cViewPr varScale="1">
        <p:scale>
          <a:sx n="85" d="100"/>
          <a:sy n="85" d="100"/>
        </p:scale>
        <p:origin x="184"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77893D-E348-2241-8255-8C3759474F94}" type="datetimeFigureOut">
              <a:rPr lang="en-US" smtClean="0"/>
              <a:t>10/16/15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339538-3CF4-7240-9E90-7F2CF750BAB0}" type="slidenum">
              <a:rPr lang="en-US" smtClean="0"/>
              <a:t>‹#›</a:t>
            </a:fld>
            <a:endParaRPr lang="en-US"/>
          </a:p>
        </p:txBody>
      </p:sp>
    </p:spTree>
    <p:extLst>
      <p:ext uri="{BB962C8B-B14F-4D97-AF65-F5344CB8AC3E}">
        <p14:creationId xmlns:p14="http://schemas.microsoft.com/office/powerpoint/2010/main" val="1663531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339538-3CF4-7240-9E90-7F2CF750BAB0}" type="slidenum">
              <a:rPr lang="en-US" smtClean="0"/>
              <a:t>2</a:t>
            </a:fld>
            <a:endParaRPr lang="en-US"/>
          </a:p>
        </p:txBody>
      </p:sp>
    </p:spTree>
    <p:extLst>
      <p:ext uri="{BB962C8B-B14F-4D97-AF65-F5344CB8AC3E}">
        <p14:creationId xmlns:p14="http://schemas.microsoft.com/office/powerpoint/2010/main" val="889580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10/16/15</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10/16/15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10/16/15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10/16/15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4.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10/16/15</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youtu.be/XPITQre0NKI"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youtu.be/zqWSRaPYR_8" TargetMode="Externa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png"/><Relationship Id="rId1" Type="http://schemas.microsoft.com/office/2007/relationships/media" Target="../media/media1.mp3"/><Relationship Id="rId2" Type="http://schemas.openxmlformats.org/officeDocument/2006/relationships/audio" Target="../media/media1.mp3"/></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hyperlink" Target="https://youtu.be/XPITQre0NKI" TargetMode="External"/><Relationship Id="rId5" Type="http://schemas.openxmlformats.org/officeDocument/2006/relationships/image" Target="../media/image7.png"/><Relationship Id="rId1" Type="http://schemas.microsoft.com/office/2007/relationships/media" Target="../media/media3.mp3"/><Relationship Id="rId2" Type="http://schemas.openxmlformats.org/officeDocument/2006/relationships/audio" Target="../media/media3.mp3"/></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freeplaymusic.com/orderlisting.aspx" TargetMode="External"/><Relationship Id="rId3" Type="http://schemas.openxmlformats.org/officeDocument/2006/relationships/hyperlink" Target="http://freeplaymusic.com/volumedetail.aspx?volume=1714"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hyperlink" Target="https://youtu.be/H0iaCa0wj7g"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png"/><Relationship Id="rId1" Type="http://schemas.microsoft.com/office/2007/relationships/media" Target="../media/media1.mp3"/><Relationship Id="rId2" Type="http://schemas.openxmlformats.org/officeDocument/2006/relationships/audio" Target="../media/media1.mp3"/></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png"/><Relationship Id="rId1" Type="http://schemas.microsoft.com/office/2007/relationships/media" Target="../media/media1.mp3"/><Relationship Id="rId2" Type="http://schemas.openxmlformats.org/officeDocument/2006/relationships/audio" Target="../media/media1.mp3"/></Relationships>
</file>

<file path=ppt/slides/_rels/slide5.xml.rels><?xml version="1.0" encoding="UTF-8" standalone="yes"?>
<Relationships xmlns="http://schemas.openxmlformats.org/package/2006/relationships"><Relationship Id="rId3" Type="http://schemas.microsoft.com/office/2007/relationships/media" Target="../media/media1.mp3"/><Relationship Id="rId4" Type="http://schemas.openxmlformats.org/officeDocument/2006/relationships/audio" Target="../media/media1.mp3"/><Relationship Id="rId5" Type="http://schemas.openxmlformats.org/officeDocument/2006/relationships/slideLayout" Target="../slideLayouts/slideLayout2.xml"/><Relationship Id="rId6" Type="http://schemas.openxmlformats.org/officeDocument/2006/relationships/image" Target="../media/image7.png"/><Relationship Id="rId1" Type="http://schemas.microsoft.com/office/2007/relationships/media" Target="../media/media2.mp3"/><Relationship Id="rId2" Type="http://schemas.openxmlformats.org/officeDocument/2006/relationships/audio" Target="../media/media2.mp3"/></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creencast.com/t/bdYaCFxtAKv" TargetMode="Externa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8.png"/><Relationship Id="rId5" Type="http://schemas.openxmlformats.org/officeDocument/2006/relationships/image" Target="../media/image7.png"/><Relationship Id="rId1" Type="http://schemas.microsoft.com/office/2007/relationships/media" Target="../media/media3.mp3"/><Relationship Id="rId2" Type="http://schemas.openxmlformats.org/officeDocument/2006/relationships/audio" Target="../media/media3.mp3"/></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png"/><Relationship Id="rId1" Type="http://schemas.microsoft.com/office/2007/relationships/media" Target="../media/media4.mp3"/><Relationship Id="rId2" Type="http://schemas.openxmlformats.org/officeDocument/2006/relationships/audio" Target="../media/media4.mp3"/></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png"/><Relationship Id="rId1" Type="http://schemas.microsoft.com/office/2007/relationships/media" Target="../media/media5.mp3"/><Relationship Id="rId2" Type="http://schemas.openxmlformats.org/officeDocument/2006/relationships/audio" Target="../media/media5.mp3"/></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b="1" dirty="0" smtClean="0"/>
              <a:t>Beware! The Digital Classroom</a:t>
            </a:r>
            <a:endParaRPr lang="en-US" sz="3600" b="1" dirty="0"/>
          </a:p>
        </p:txBody>
      </p:sp>
      <p:sp>
        <p:nvSpPr>
          <p:cNvPr id="3" name="Subtitle 2"/>
          <p:cNvSpPr>
            <a:spLocks noGrp="1"/>
          </p:cNvSpPr>
          <p:nvPr>
            <p:ph type="subTitle" idx="1"/>
          </p:nvPr>
        </p:nvSpPr>
        <p:spPr/>
        <p:txBody>
          <a:bodyPr>
            <a:normAutofit lnSpcReduction="10000"/>
          </a:bodyPr>
          <a:lstStyle/>
          <a:p>
            <a:r>
              <a:rPr lang="en-US" dirty="0" smtClean="0"/>
              <a:t>A Learning Module</a:t>
            </a:r>
          </a:p>
          <a:p>
            <a:r>
              <a:rPr lang="en-US" dirty="0" smtClean="0"/>
              <a:t>By</a:t>
            </a:r>
          </a:p>
          <a:p>
            <a:r>
              <a:rPr lang="en-US" dirty="0" err="1" smtClean="0"/>
              <a:t>Idot-Enyin</a:t>
            </a:r>
            <a:r>
              <a:rPr lang="en-US" dirty="0" smtClean="0"/>
              <a:t> </a:t>
            </a:r>
            <a:r>
              <a:rPr lang="en-US" dirty="0" smtClean="0"/>
              <a:t>S. Louis</a:t>
            </a:r>
            <a:endParaRPr lang="en-US" dirty="0"/>
          </a:p>
        </p:txBody>
      </p:sp>
    </p:spTree>
    <p:extLst>
      <p:ext uri="{BB962C8B-B14F-4D97-AF65-F5344CB8AC3E}">
        <p14:creationId xmlns:p14="http://schemas.microsoft.com/office/powerpoint/2010/main" val="1928399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Marker Felt Thin" charset="0"/>
                <a:ea typeface="Marker Felt Thin" charset="0"/>
                <a:cs typeface="Marker Felt Thin" charset="0"/>
              </a:rPr>
              <a:t>Using Social Media Educationally</a:t>
            </a:r>
            <a:r>
              <a:rPr lang="en-US" dirty="0">
                <a:latin typeface="Adobe Gothic Std B" charset="-127"/>
                <a:ea typeface="Adobe Gothic Std B" charset="-127"/>
                <a:cs typeface="Adobe Gothic Std B" charset="-127"/>
              </a:rPr>
              <a:t/>
            </a:r>
            <a:br>
              <a:rPr lang="en-US" dirty="0">
                <a:latin typeface="Adobe Gothic Std B" charset="-127"/>
                <a:ea typeface="Adobe Gothic Std B" charset="-127"/>
                <a:cs typeface="Adobe Gothic Std B" charset="-127"/>
              </a:rPr>
            </a:br>
            <a:r>
              <a:rPr lang="en-US" i="1" dirty="0" smtClean="0">
                <a:latin typeface="Adobe Gothic Std B" charset="-127"/>
                <a:ea typeface="Adobe Gothic Std B" charset="-127"/>
                <a:cs typeface="Adobe Gothic Std B" charset="-127"/>
              </a:rPr>
              <a:t>Why Does Social Media Bother Me?</a:t>
            </a:r>
            <a:endParaRPr lang="en-US" dirty="0"/>
          </a:p>
        </p:txBody>
      </p:sp>
      <p:sp>
        <p:nvSpPr>
          <p:cNvPr id="3" name="Content Placeholder 2"/>
          <p:cNvSpPr>
            <a:spLocks noGrp="1"/>
          </p:cNvSpPr>
          <p:nvPr>
            <p:ph idx="1"/>
          </p:nvPr>
        </p:nvSpPr>
        <p:spPr>
          <a:xfrm>
            <a:off x="1295402" y="2616892"/>
            <a:ext cx="9601196" cy="3318936"/>
          </a:xfrm>
        </p:spPr>
        <p:txBody>
          <a:bodyPr/>
          <a:lstStyle/>
          <a:p>
            <a:pPr marL="0" indent="0" algn="ctr">
              <a:buNone/>
            </a:pPr>
            <a:r>
              <a:rPr lang="en-US" sz="2000" dirty="0">
                <a:hlinkClick r:id="rId2"/>
              </a:rPr>
              <a:t>https://youtu.be/XPITQre0NKI</a:t>
            </a:r>
            <a:endParaRPr lang="en-US" sz="2000" dirty="0"/>
          </a:p>
          <a:p>
            <a:pPr>
              <a:buFont typeface="Arial" charset="0"/>
              <a:buChar char="•"/>
            </a:pPr>
            <a:r>
              <a:rPr lang="en-US" sz="2000" dirty="0" smtClean="0"/>
              <a:t>Social </a:t>
            </a:r>
            <a:r>
              <a:rPr lang="en-US" sz="2000" dirty="0"/>
              <a:t>media is time-consuming and causes decreased productivity.</a:t>
            </a:r>
          </a:p>
          <a:p>
            <a:pPr>
              <a:buFont typeface="Arial" charset="0"/>
              <a:buChar char="•"/>
            </a:pPr>
            <a:r>
              <a:rPr lang="en-US" sz="2000" dirty="0"/>
              <a:t>There are concerns with privacy when using social media.</a:t>
            </a:r>
          </a:p>
          <a:p>
            <a:pPr>
              <a:buFont typeface="Arial" charset="0"/>
              <a:buChar char="•"/>
            </a:pPr>
            <a:r>
              <a:rPr lang="en-US" sz="2000" dirty="0"/>
              <a:t>Some users are anonymous.</a:t>
            </a:r>
          </a:p>
          <a:p>
            <a:pPr>
              <a:buFont typeface="Arial" charset="0"/>
              <a:buChar char="•"/>
            </a:pPr>
            <a:r>
              <a:rPr lang="en-US" sz="2000" dirty="0"/>
              <a:t>Grammar usage, abbreviations, and “web talk” on a lot of sites/programs.</a:t>
            </a:r>
          </a:p>
          <a:p>
            <a:pPr>
              <a:buFont typeface="Arial" charset="0"/>
              <a:buChar char="•"/>
            </a:pPr>
            <a:r>
              <a:rPr lang="en-US" sz="2000" dirty="0"/>
              <a:t>Cyber-bullying is real</a:t>
            </a:r>
          </a:p>
          <a:p>
            <a:pPr>
              <a:buFont typeface="Arial" charset="0"/>
              <a:buChar char="•"/>
            </a:pPr>
            <a:r>
              <a:rPr lang="en-US" sz="2000" dirty="0"/>
              <a:t>Social media builds a false sense of connection</a:t>
            </a:r>
            <a:r>
              <a:rPr lang="en-US" sz="2000" dirty="0" smtClean="0"/>
              <a:t>.</a:t>
            </a:r>
          </a:p>
          <a:p>
            <a:pPr marL="0" indent="0">
              <a:buNone/>
            </a:pPr>
            <a:endParaRPr lang="en-US" dirty="0"/>
          </a:p>
          <a:p>
            <a:pPr>
              <a:buFont typeface="Arial" charset="0"/>
              <a:buChar char="•"/>
            </a:pPr>
            <a:endParaRPr lang="en-US" dirty="0"/>
          </a:p>
          <a:p>
            <a:endParaRPr lang="en-US" dirty="0"/>
          </a:p>
        </p:txBody>
      </p:sp>
    </p:spTree>
    <p:extLst>
      <p:ext uri="{BB962C8B-B14F-4D97-AF65-F5344CB8AC3E}">
        <p14:creationId xmlns:p14="http://schemas.microsoft.com/office/powerpoint/2010/main" val="1948489311"/>
      </p:ext>
    </p:extLst>
  </p:cSld>
  <p:clrMapOvr>
    <a:masterClrMapping/>
  </p:clrMapOvr>
  <p:transition spd="slow">
    <p:wheel spokes="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Marker Felt Thin" charset="0"/>
                <a:ea typeface="Marker Felt Thin" charset="0"/>
                <a:cs typeface="Marker Felt Thin" charset="0"/>
              </a:rPr>
              <a:t>Using Social Media Educationally</a:t>
            </a:r>
            <a:r>
              <a:rPr lang="en-US" dirty="0">
                <a:latin typeface="Adobe Gothic Std B" charset="-127"/>
                <a:ea typeface="Adobe Gothic Std B" charset="-127"/>
                <a:cs typeface="Adobe Gothic Std B" charset="-127"/>
              </a:rPr>
              <a:t/>
            </a:r>
            <a:br>
              <a:rPr lang="en-US" dirty="0">
                <a:latin typeface="Adobe Gothic Std B" charset="-127"/>
                <a:ea typeface="Adobe Gothic Std B" charset="-127"/>
                <a:cs typeface="Adobe Gothic Std B" charset="-127"/>
              </a:rPr>
            </a:br>
            <a:r>
              <a:rPr lang="en-US" sz="4000" dirty="0" smtClean="0">
                <a:latin typeface="Adobe Gothic Std B" charset="-127"/>
                <a:ea typeface="Adobe Gothic Std B" charset="-127"/>
                <a:cs typeface="Adobe Gothic Std B" charset="-127"/>
              </a:rPr>
              <a:t>Strategies to Use Social Media Responsibly</a:t>
            </a:r>
            <a:endParaRPr lang="en-US" sz="4000" dirty="0"/>
          </a:p>
        </p:txBody>
      </p:sp>
      <p:sp>
        <p:nvSpPr>
          <p:cNvPr id="3" name="Content Placeholder 2"/>
          <p:cNvSpPr>
            <a:spLocks noGrp="1"/>
          </p:cNvSpPr>
          <p:nvPr>
            <p:ph idx="1"/>
          </p:nvPr>
        </p:nvSpPr>
        <p:spPr/>
        <p:txBody>
          <a:bodyPr/>
          <a:lstStyle/>
          <a:p>
            <a:pPr marL="0" indent="0" algn="ctr">
              <a:buNone/>
            </a:pPr>
            <a:endParaRPr lang="en-US" sz="4400" dirty="0" smtClean="0">
              <a:hlinkClick r:id="rId2"/>
            </a:endParaRPr>
          </a:p>
          <a:p>
            <a:pPr marL="0" indent="0" algn="ctr">
              <a:buNone/>
            </a:pPr>
            <a:r>
              <a:rPr lang="en-US" sz="6600" dirty="0" smtClean="0">
                <a:hlinkClick r:id="rId2"/>
              </a:rPr>
              <a:t>Using Social Media</a:t>
            </a:r>
            <a:endParaRPr lang="en-US" sz="6600" dirty="0" smtClean="0"/>
          </a:p>
          <a:p>
            <a:pPr marL="0" indent="0" algn="ctr">
              <a:buNone/>
            </a:pPr>
            <a:endParaRPr lang="en-US" dirty="0"/>
          </a:p>
        </p:txBody>
      </p:sp>
    </p:spTree>
    <p:extLst>
      <p:ext uri="{BB962C8B-B14F-4D97-AF65-F5344CB8AC3E}">
        <p14:creationId xmlns:p14="http://schemas.microsoft.com/office/powerpoint/2010/main" val="11494417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latin typeface="Marker Felt Thin" charset="0"/>
                <a:ea typeface="Marker Felt Thin" charset="0"/>
                <a:cs typeface="Marker Felt Thin" charset="0"/>
              </a:rPr>
              <a:t>Using Social Media Educationally</a:t>
            </a:r>
            <a:r>
              <a:rPr lang="en-US" sz="3200" dirty="0">
                <a:latin typeface="Adobe Gothic Std B" charset="-127"/>
                <a:ea typeface="Adobe Gothic Std B" charset="-127"/>
                <a:cs typeface="Adobe Gothic Std B" charset="-127"/>
              </a:rPr>
              <a:t/>
            </a:r>
            <a:br>
              <a:rPr lang="en-US" sz="3200" dirty="0">
                <a:latin typeface="Adobe Gothic Std B" charset="-127"/>
                <a:ea typeface="Adobe Gothic Std B" charset="-127"/>
                <a:cs typeface="Adobe Gothic Std B" charset="-127"/>
              </a:rPr>
            </a:br>
            <a:r>
              <a:rPr lang="en-US" sz="3200" dirty="0" smtClean="0">
                <a:latin typeface="Adobe Gothic Std B" charset="-127"/>
                <a:ea typeface="Adobe Gothic Std B" charset="-127"/>
                <a:cs typeface="Adobe Gothic Std B" charset="-127"/>
              </a:rPr>
              <a:t>The Benefits on Effective Usage of Social Media</a:t>
            </a:r>
            <a:endParaRPr lang="en-US" sz="3200" dirty="0"/>
          </a:p>
        </p:txBody>
      </p:sp>
      <p:sp>
        <p:nvSpPr>
          <p:cNvPr id="3" name="Content Placeholder 2"/>
          <p:cNvSpPr>
            <a:spLocks noGrp="1"/>
          </p:cNvSpPr>
          <p:nvPr>
            <p:ph idx="1"/>
          </p:nvPr>
        </p:nvSpPr>
        <p:spPr/>
        <p:txBody>
          <a:bodyPr/>
          <a:lstStyle/>
          <a:p>
            <a:pPr marL="0" indent="0" algn="ctr">
              <a:buNone/>
            </a:pPr>
            <a:r>
              <a:rPr lang="en-US" b="1" dirty="0" smtClean="0">
                <a:latin typeface="Adobe Heiti Std R" charset="-122"/>
                <a:ea typeface="Adobe Heiti Std R" charset="-122"/>
                <a:cs typeface="Adobe Heiti Std R" charset="-122"/>
              </a:rPr>
              <a:t>Here are the overall benefits of social media if used appropriately and for educational purposes</a:t>
            </a:r>
            <a:r>
              <a:rPr lang="en-US" dirty="0" smtClean="0"/>
              <a:t>:</a:t>
            </a:r>
          </a:p>
          <a:p>
            <a:pPr lvl="0"/>
            <a:r>
              <a:rPr lang="en-US" dirty="0" smtClean="0"/>
              <a:t>It builds relationships and effective communication</a:t>
            </a:r>
          </a:p>
          <a:p>
            <a:pPr lvl="0"/>
            <a:r>
              <a:rPr lang="en-US" dirty="0" smtClean="0"/>
              <a:t>Social </a:t>
            </a:r>
            <a:r>
              <a:rPr lang="en-US" dirty="0"/>
              <a:t>media site provides more tools and resources beneficial to education</a:t>
            </a:r>
          </a:p>
          <a:p>
            <a:pPr lvl="0"/>
            <a:r>
              <a:rPr lang="en-US" dirty="0"/>
              <a:t>Social media allows flexibility for the users and can allow a place for an online classroom.</a:t>
            </a:r>
          </a:p>
          <a:p>
            <a:endParaRPr lang="en-US" dirty="0"/>
          </a:p>
        </p:txBody>
      </p:sp>
      <p:pic>
        <p:nvPicPr>
          <p:cNvPr id="5" name="Night Ai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095999" y="4829097"/>
            <a:ext cx="646770" cy="812800"/>
          </a:xfrm>
          <a:prstGeom prst="rect">
            <a:avLst/>
          </a:prstGeom>
        </p:spPr>
      </p:pic>
    </p:spTree>
    <p:extLst>
      <p:ext uri="{BB962C8B-B14F-4D97-AF65-F5344CB8AC3E}">
        <p14:creationId xmlns:p14="http://schemas.microsoft.com/office/powerpoint/2010/main" val="18180411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87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3" repeatCount="indefinite" fill="remove"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 for Participating</a:t>
            </a:r>
            <a:endParaRPr lang="en-US" dirty="0"/>
          </a:p>
        </p:txBody>
      </p:sp>
      <p:sp>
        <p:nvSpPr>
          <p:cNvPr id="3" name="Content Placeholder 2"/>
          <p:cNvSpPr>
            <a:spLocks noGrp="1"/>
          </p:cNvSpPr>
          <p:nvPr>
            <p:ph idx="1"/>
          </p:nvPr>
        </p:nvSpPr>
        <p:spPr/>
        <p:txBody>
          <a:bodyPr/>
          <a:lstStyle/>
          <a:p>
            <a:pPr marL="0" indent="0" algn="ctr">
              <a:buNone/>
            </a:pPr>
            <a:r>
              <a:rPr lang="en-US" sz="4400" dirty="0" smtClean="0"/>
              <a:t>In summary</a:t>
            </a:r>
            <a:r>
              <a:rPr lang="en-US" sz="4400" dirty="0" smtClean="0"/>
              <a:t>:</a:t>
            </a:r>
          </a:p>
          <a:p>
            <a:pPr marL="0" indent="0" algn="ctr">
              <a:buNone/>
            </a:pPr>
            <a:r>
              <a:rPr lang="en-US" sz="7200" dirty="0" smtClean="0">
                <a:hlinkClick r:id="rId4"/>
              </a:rPr>
              <a:t>Conclusion</a:t>
            </a:r>
            <a:endParaRPr lang="en-US" sz="7200" dirty="0" smtClean="0"/>
          </a:p>
          <a:p>
            <a:pPr marL="0" indent="0" algn="ctr">
              <a:buNone/>
            </a:pPr>
            <a:endParaRPr lang="en-US" sz="4400" dirty="0" smtClean="0"/>
          </a:p>
          <a:p>
            <a:pPr marL="0" indent="0">
              <a:buNone/>
            </a:pPr>
            <a:endParaRPr lang="en-US" dirty="0"/>
          </a:p>
        </p:txBody>
      </p:sp>
      <p:pic>
        <p:nvPicPr>
          <p:cNvPr id="7" name="Thoughts Of Paradis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044075" y="5334001"/>
            <a:ext cx="812800" cy="812800"/>
          </a:xfrm>
          <a:prstGeom prst="rect">
            <a:avLst/>
          </a:prstGeom>
        </p:spPr>
      </p:pic>
    </p:spTree>
    <p:extLst>
      <p:ext uri="{BB962C8B-B14F-4D97-AF65-F5344CB8AC3E}">
        <p14:creationId xmlns:p14="http://schemas.microsoft.com/office/powerpoint/2010/main" val="994915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47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7576" showWhenStopped="0">
                <p:cTn id="7" repeatCount="indefinite" fill="remove" display="0">
                  <p:stCondLst>
                    <p:cond delay="indefinite"/>
                  </p:stCondLst>
                  <p:endCondLst>
                    <p:cond evt="onStopAudio" delay="0">
                      <p:tgtEl>
                        <p:sldTgt/>
                      </p:tgtEl>
                    </p:cond>
                  </p:endCondLst>
                </p:cTn>
                <p:tgtEl>
                  <p:spTgt spid="7"/>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lstStyle/>
          <a:p>
            <a:pPr marL="0" indent="0">
              <a:buNone/>
            </a:pPr>
            <a:r>
              <a:rPr lang="en-US" dirty="0" smtClean="0"/>
              <a:t>Audio: </a:t>
            </a:r>
          </a:p>
          <a:p>
            <a:pPr marL="0" indent="0">
              <a:buNone/>
            </a:pPr>
            <a:r>
              <a:rPr lang="en-US" dirty="0" smtClean="0"/>
              <a:t>Night Air – Café Fuse Volume 2</a:t>
            </a:r>
          </a:p>
          <a:p>
            <a:pPr marL="0" indent="0">
              <a:buNone/>
            </a:pPr>
            <a:r>
              <a:rPr lang="en-US" dirty="0" smtClean="0">
                <a:latin typeface="Helvetica Neue" charset="0"/>
                <a:ea typeface="Calibri" charset="0"/>
                <a:cs typeface="Helvetica Neue" charset="0"/>
                <a:hlinkClick r:id="rId2"/>
              </a:rPr>
              <a:t>https</a:t>
            </a:r>
            <a:r>
              <a:rPr lang="en-US" dirty="0">
                <a:latin typeface="Helvetica Neue" charset="0"/>
                <a:ea typeface="Calibri" charset="0"/>
                <a:cs typeface="Helvetica Neue" charset="0"/>
                <a:hlinkClick r:id="rId2"/>
              </a:rPr>
              <a:t>://</a:t>
            </a:r>
            <a:r>
              <a:rPr lang="en-US" dirty="0" smtClean="0">
                <a:latin typeface="Helvetica Neue" charset="0"/>
                <a:ea typeface="Calibri" charset="0"/>
                <a:cs typeface="Helvetica Neue" charset="0"/>
                <a:hlinkClick r:id="rId2"/>
              </a:rPr>
              <a:t>freeplaymusic.com/orderlisting.aspx</a:t>
            </a:r>
            <a:endParaRPr lang="en-US" dirty="0" smtClean="0">
              <a:latin typeface="Helvetica Neue" charset="0"/>
              <a:ea typeface="Calibri" charset="0"/>
              <a:cs typeface="Helvetica Neue" charset="0"/>
            </a:endParaRPr>
          </a:p>
          <a:p>
            <a:pPr marL="0" indent="0">
              <a:buNone/>
            </a:pPr>
            <a:r>
              <a:rPr lang="en-US" dirty="0" smtClean="0"/>
              <a:t>Thoughts </a:t>
            </a:r>
            <a:r>
              <a:rPr lang="en-US" dirty="0"/>
              <a:t>of Paradise – Piano Jazz Volume 1</a:t>
            </a:r>
          </a:p>
          <a:p>
            <a:pPr marL="0" indent="0">
              <a:buNone/>
            </a:pPr>
            <a:r>
              <a:rPr lang="en-US" dirty="0" smtClean="0">
                <a:latin typeface="Helvetica Neue" charset="0"/>
                <a:ea typeface="Calibri" charset="0"/>
                <a:cs typeface="Helvetica Neue" charset="0"/>
                <a:hlinkClick r:id="rId3"/>
              </a:rPr>
              <a:t>http</a:t>
            </a:r>
            <a:r>
              <a:rPr lang="en-US" dirty="0">
                <a:latin typeface="Helvetica Neue" charset="0"/>
                <a:ea typeface="Calibri" charset="0"/>
                <a:cs typeface="Helvetica Neue" charset="0"/>
                <a:hlinkClick r:id="rId3"/>
              </a:rPr>
              <a:t>://</a:t>
            </a:r>
            <a:r>
              <a:rPr lang="en-US" dirty="0" smtClean="0">
                <a:latin typeface="Helvetica Neue" charset="0"/>
                <a:ea typeface="Calibri" charset="0"/>
                <a:cs typeface="Helvetica Neue" charset="0"/>
                <a:hlinkClick r:id="rId3"/>
              </a:rPr>
              <a:t>freeplaymusic.com/volumedetail.aspx?volume=1714</a:t>
            </a:r>
            <a:endParaRPr lang="en-US" dirty="0" smtClean="0">
              <a:latin typeface="Helvetica Neue" charset="0"/>
              <a:ea typeface="Calibri" charset="0"/>
              <a:cs typeface="Helvetica Neue" charset="0"/>
            </a:endParaRPr>
          </a:p>
          <a:p>
            <a:pPr marL="0" indent="0">
              <a:buNone/>
            </a:pPr>
            <a:endParaRPr lang="en-US" dirty="0" smtClean="0">
              <a:latin typeface="Helvetica Neue" charset="0"/>
              <a:ea typeface="Calibri" charset="0"/>
              <a:cs typeface="Helvetica Neue" charset="0"/>
            </a:endParaRPr>
          </a:p>
          <a:p>
            <a:pPr marL="0" indent="0">
              <a:buNone/>
            </a:pPr>
            <a:endParaRPr lang="en-US" dirty="0">
              <a:latin typeface="Calibri" charset="0"/>
              <a:ea typeface="Calibri" charset="0"/>
              <a:cs typeface="Times New Roman" charset="0"/>
            </a:endParaRPr>
          </a:p>
          <a:p>
            <a:pPr marL="0" indent="0">
              <a:buNone/>
            </a:pPr>
            <a:endParaRPr lang="en-US" dirty="0"/>
          </a:p>
        </p:txBody>
      </p:sp>
    </p:spTree>
    <p:extLst>
      <p:ext uri="{BB962C8B-B14F-4D97-AF65-F5344CB8AC3E}">
        <p14:creationId xmlns:p14="http://schemas.microsoft.com/office/powerpoint/2010/main" val="986388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
            </a:r>
            <a:br>
              <a:rPr lang="en-US" sz="4000" dirty="0" smtClean="0"/>
            </a:br>
            <a:r>
              <a:rPr lang="en-US" sz="4000" dirty="0"/>
              <a:t/>
            </a:r>
            <a:br>
              <a:rPr lang="en-US" sz="4000" dirty="0"/>
            </a:br>
            <a:r>
              <a:rPr lang="en-US" sz="4000" b="1" dirty="0"/>
              <a:t>Beware! The Digital </a:t>
            </a:r>
            <a:r>
              <a:rPr lang="en-US" sz="4000" b="1" dirty="0" smtClean="0"/>
              <a:t>Classroom</a:t>
            </a:r>
            <a:r>
              <a:rPr lang="en-US" sz="4000" dirty="0" smtClean="0"/>
              <a:t/>
            </a:r>
            <a:br>
              <a:rPr lang="en-US" sz="4000" dirty="0" smtClean="0"/>
            </a:br>
            <a:r>
              <a:rPr lang="en-US" sz="2200" dirty="0" smtClean="0"/>
              <a:t>A </a:t>
            </a:r>
            <a:r>
              <a:rPr lang="en-US" sz="2200" dirty="0"/>
              <a:t>Learning Module By </a:t>
            </a:r>
            <a:r>
              <a:rPr lang="en-US" sz="2200" dirty="0" err="1"/>
              <a:t>Idot-Enyin</a:t>
            </a:r>
            <a:r>
              <a:rPr lang="en-US" sz="2200" dirty="0"/>
              <a:t> S. Louis</a:t>
            </a:r>
            <a:br>
              <a:rPr lang="en-US" sz="2200" dirty="0"/>
            </a:br>
            <a:r>
              <a:rPr lang="en-US" sz="1800" dirty="0" smtClean="0"/>
              <a:t/>
            </a:r>
            <a:br>
              <a:rPr lang="en-US" sz="1800" dirty="0" smtClean="0"/>
            </a:br>
            <a:r>
              <a:rPr lang="en-US" dirty="0"/>
              <a:t/>
            </a:r>
            <a:br>
              <a:rPr lang="en-US" dirty="0"/>
            </a:br>
            <a:endParaRPr lang="en-US" u="sng" dirty="0"/>
          </a:p>
        </p:txBody>
      </p:sp>
      <p:sp>
        <p:nvSpPr>
          <p:cNvPr id="3" name="Rectangle 2"/>
          <p:cNvSpPr/>
          <p:nvPr/>
        </p:nvSpPr>
        <p:spPr>
          <a:xfrm>
            <a:off x="4058816" y="2831622"/>
            <a:ext cx="184731" cy="369332"/>
          </a:xfrm>
          <a:prstGeom prst="rect">
            <a:avLst/>
          </a:prstGeom>
        </p:spPr>
        <p:txBody>
          <a:bodyPr wrap="none">
            <a:spAutoFit/>
          </a:bodyPr>
          <a:lstStyle/>
          <a:p>
            <a:endParaRPr lang="en-US" u="sng" dirty="0">
              <a:solidFill>
                <a:schemeClr val="tx1">
                  <a:lumMod val="95000"/>
                  <a:lumOff val="5000"/>
                </a:schemeClr>
              </a:solidFill>
            </a:endParaRPr>
          </a:p>
        </p:txBody>
      </p:sp>
      <p:sp>
        <p:nvSpPr>
          <p:cNvPr id="8" name="Content Placeholder 7"/>
          <p:cNvSpPr>
            <a:spLocks noGrp="1"/>
          </p:cNvSpPr>
          <p:nvPr>
            <p:ph idx="1"/>
          </p:nvPr>
        </p:nvSpPr>
        <p:spPr>
          <a:xfrm>
            <a:off x="1295402" y="2616893"/>
            <a:ext cx="9601196" cy="3318936"/>
          </a:xfrm>
        </p:spPr>
        <p:txBody>
          <a:bodyPr>
            <a:normAutofit/>
          </a:bodyPr>
          <a:lstStyle/>
          <a:p>
            <a:pPr marL="914400" lvl="2" indent="0" algn="ctr">
              <a:buNone/>
            </a:pPr>
            <a:r>
              <a:rPr lang="en-US" sz="4400" dirty="0" smtClean="0">
                <a:solidFill>
                  <a:srgbClr val="000000"/>
                </a:solidFill>
                <a:hlinkClick r:id="rId3"/>
              </a:rPr>
              <a:t> Beware! The Digital Introduction</a:t>
            </a:r>
            <a:endParaRPr lang="en-US" sz="4400" dirty="0">
              <a:solidFill>
                <a:srgbClr val="000000"/>
              </a:solidFill>
            </a:endParaRPr>
          </a:p>
        </p:txBody>
      </p:sp>
    </p:spTree>
    <p:extLst>
      <p:ext uri="{BB962C8B-B14F-4D97-AF65-F5344CB8AC3E}">
        <p14:creationId xmlns:p14="http://schemas.microsoft.com/office/powerpoint/2010/main" val="12004254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4386" y="771117"/>
            <a:ext cx="9601196" cy="1532468"/>
          </a:xfrm>
        </p:spPr>
        <p:txBody>
          <a:bodyPr>
            <a:noAutofit/>
          </a:bodyPr>
          <a:lstStyle/>
          <a:p>
            <a:r>
              <a:rPr lang="en-US" sz="3600" dirty="0" smtClean="0">
                <a:latin typeface="Marker Felt Thin" charset="0"/>
                <a:ea typeface="Marker Felt Thin" charset="0"/>
                <a:cs typeface="Marker Felt Thin" charset="0"/>
              </a:rPr>
              <a:t>Addressing the Fear of Technology and Facing It</a:t>
            </a:r>
            <a:r>
              <a:rPr lang="en-US" sz="2800" dirty="0" smtClean="0">
                <a:latin typeface="Adobe Gothic Std B" charset="-127"/>
                <a:ea typeface="Adobe Gothic Std B" charset="-127"/>
                <a:cs typeface="Adobe Gothic Std B" charset="-127"/>
              </a:rPr>
              <a:t/>
            </a:r>
            <a:br>
              <a:rPr lang="en-US" sz="2800" dirty="0" smtClean="0">
                <a:latin typeface="Adobe Gothic Std B" charset="-127"/>
                <a:ea typeface="Adobe Gothic Std B" charset="-127"/>
                <a:cs typeface="Adobe Gothic Std B" charset="-127"/>
              </a:rPr>
            </a:br>
            <a:r>
              <a:rPr lang="en-US" sz="2800" i="1" dirty="0" smtClean="0">
                <a:latin typeface="Adobe Gothic Std B" charset="-127"/>
                <a:ea typeface="Adobe Gothic Std B" charset="-127"/>
                <a:cs typeface="Adobe Gothic Std B" charset="-127"/>
              </a:rPr>
              <a:t>Problems and Suggestions for Solutions</a:t>
            </a:r>
            <a:endParaRPr lang="en-US" sz="2800" i="1" dirty="0">
              <a:latin typeface="Adobe Gothic Std B" charset="-127"/>
              <a:ea typeface="Adobe Gothic Std B" charset="-127"/>
              <a:cs typeface="Adobe Gothic Std B" charset="-127"/>
            </a:endParaRPr>
          </a:p>
        </p:txBody>
      </p:sp>
      <p:sp>
        <p:nvSpPr>
          <p:cNvPr id="3" name="Content Placeholder 2"/>
          <p:cNvSpPr>
            <a:spLocks noGrp="1"/>
          </p:cNvSpPr>
          <p:nvPr>
            <p:ph idx="1"/>
          </p:nvPr>
        </p:nvSpPr>
        <p:spPr/>
        <p:txBody>
          <a:bodyPr/>
          <a:lstStyle/>
          <a:p>
            <a:pPr marL="0" indent="0" algn="ctr">
              <a:buNone/>
            </a:pPr>
            <a:r>
              <a:rPr lang="en-US" b="1" u="sng" dirty="0"/>
              <a:t>Fears that go along with the digital classroom</a:t>
            </a:r>
            <a:r>
              <a:rPr lang="en-US" dirty="0"/>
              <a:t>:</a:t>
            </a:r>
          </a:p>
          <a:p>
            <a:pPr lvl="0"/>
            <a:r>
              <a:rPr lang="en-US" dirty="0"/>
              <a:t>Technology can be a distraction to learning</a:t>
            </a:r>
          </a:p>
          <a:p>
            <a:pPr lvl="0"/>
            <a:r>
              <a:rPr lang="en-US" dirty="0"/>
              <a:t>Students don’t have equal access to the technological resources</a:t>
            </a:r>
          </a:p>
          <a:p>
            <a:pPr lvl="0"/>
            <a:r>
              <a:rPr lang="en-US" dirty="0"/>
              <a:t>A disconnection with social interaction</a:t>
            </a:r>
          </a:p>
          <a:p>
            <a:pPr lvl="0"/>
            <a:r>
              <a:rPr lang="en-US" dirty="0"/>
              <a:t>More intensive lesson planning</a:t>
            </a:r>
          </a:p>
          <a:p>
            <a:pPr lvl="0"/>
            <a:r>
              <a:rPr lang="en-US" dirty="0"/>
              <a:t>Technology can create more cheating in the classrooms (assessments)</a:t>
            </a:r>
          </a:p>
          <a:p>
            <a:endParaRPr lang="en-US" dirty="0"/>
          </a:p>
        </p:txBody>
      </p:sp>
      <p:pic>
        <p:nvPicPr>
          <p:cNvPr id="4" name="Night Ai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872782" y="5063068"/>
            <a:ext cx="812800" cy="812800"/>
          </a:xfrm>
          <a:prstGeom prst="rect">
            <a:avLst/>
          </a:prstGeom>
        </p:spPr>
      </p:pic>
    </p:spTree>
    <p:extLst>
      <p:ext uri="{BB962C8B-B14F-4D97-AF65-F5344CB8AC3E}">
        <p14:creationId xmlns:p14="http://schemas.microsoft.com/office/powerpoint/2010/main" val="1473537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8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repeatCount="indefinite" fill="remove"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Marker Felt Thin" charset="0"/>
                <a:ea typeface="Marker Felt Thin" charset="0"/>
                <a:cs typeface="Marker Felt Thin" charset="0"/>
              </a:rPr>
              <a:t>Addressing the Fear of Technology and Facing It</a:t>
            </a:r>
            <a:r>
              <a:rPr lang="en-US" sz="2800" dirty="0">
                <a:latin typeface="Adobe Gothic Std B" charset="-127"/>
                <a:ea typeface="Adobe Gothic Std B" charset="-127"/>
                <a:cs typeface="Adobe Gothic Std B" charset="-127"/>
              </a:rPr>
              <a:t/>
            </a:r>
            <a:br>
              <a:rPr lang="en-US" sz="2800" dirty="0">
                <a:latin typeface="Adobe Gothic Std B" charset="-127"/>
                <a:ea typeface="Adobe Gothic Std B" charset="-127"/>
                <a:cs typeface="Adobe Gothic Std B" charset="-127"/>
              </a:rPr>
            </a:br>
            <a:r>
              <a:rPr lang="en-US" sz="2800" i="1" dirty="0">
                <a:latin typeface="Adobe Gothic Std B" charset="-127"/>
                <a:ea typeface="Adobe Gothic Std B" charset="-127"/>
                <a:cs typeface="Adobe Gothic Std B" charset="-127"/>
              </a:rPr>
              <a:t>Problems and Suggestions for Solutions</a:t>
            </a:r>
            <a:endParaRPr lang="en-US" sz="3600" dirty="0"/>
          </a:p>
        </p:txBody>
      </p:sp>
      <p:sp>
        <p:nvSpPr>
          <p:cNvPr id="3" name="Content Placeholder 2"/>
          <p:cNvSpPr>
            <a:spLocks noGrp="1"/>
          </p:cNvSpPr>
          <p:nvPr>
            <p:ph idx="1"/>
          </p:nvPr>
        </p:nvSpPr>
        <p:spPr/>
        <p:txBody>
          <a:bodyPr>
            <a:normAutofit lnSpcReduction="10000"/>
          </a:bodyPr>
          <a:lstStyle/>
          <a:p>
            <a:pPr marL="0" indent="0" algn="ctr">
              <a:buNone/>
            </a:pPr>
            <a:r>
              <a:rPr lang="en-US" b="1" u="sng" dirty="0"/>
              <a:t>Solutions towards the digital classroom</a:t>
            </a:r>
            <a:r>
              <a:rPr lang="en-US" dirty="0"/>
              <a:t>:</a:t>
            </a:r>
          </a:p>
          <a:p>
            <a:pPr lvl="0"/>
            <a:r>
              <a:rPr lang="en-US" dirty="0"/>
              <a:t>Set boundaries and limitations for student’s usage of technology</a:t>
            </a:r>
          </a:p>
          <a:p>
            <a:pPr lvl="0"/>
            <a:r>
              <a:rPr lang="en-US" dirty="0"/>
              <a:t>Utilize resources that can make technology more fun and effective</a:t>
            </a:r>
          </a:p>
          <a:p>
            <a:pPr lvl="0"/>
            <a:r>
              <a:rPr lang="en-US" dirty="0"/>
              <a:t>Expression of the life skills that are applied with the use of technology in a more global society</a:t>
            </a:r>
          </a:p>
          <a:p>
            <a:pPr lvl="0"/>
            <a:r>
              <a:rPr lang="en-US" dirty="0"/>
              <a:t>Technology helps alleviate a lot of tedious tasks and allows instant access to information</a:t>
            </a:r>
          </a:p>
          <a:p>
            <a:endParaRPr lang="en-US" dirty="0"/>
          </a:p>
        </p:txBody>
      </p:sp>
      <p:pic>
        <p:nvPicPr>
          <p:cNvPr id="4" name="Night Ai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095999" y="5063068"/>
            <a:ext cx="812800" cy="812800"/>
          </a:xfrm>
          <a:prstGeom prst="rect">
            <a:avLst/>
          </a:prstGeom>
        </p:spPr>
      </p:pic>
    </p:spTree>
    <p:extLst>
      <p:ext uri="{BB962C8B-B14F-4D97-AF65-F5344CB8AC3E}">
        <p14:creationId xmlns:p14="http://schemas.microsoft.com/office/powerpoint/2010/main" val="486789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8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repeatCount="indefinite" fill="remove"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1" y="757280"/>
            <a:ext cx="9601196" cy="1303867"/>
          </a:xfrm>
        </p:spPr>
        <p:txBody>
          <a:bodyPr>
            <a:normAutofit/>
          </a:bodyPr>
          <a:lstStyle/>
          <a:p>
            <a:r>
              <a:rPr lang="en-US" sz="3600" dirty="0">
                <a:latin typeface="Marker Felt Thin" charset="0"/>
                <a:ea typeface="Marker Felt Thin" charset="0"/>
                <a:cs typeface="Marker Felt Thin" charset="0"/>
              </a:rPr>
              <a:t>Addressing the Fear of Technology and Facing It</a:t>
            </a:r>
            <a:r>
              <a:rPr lang="en-US" sz="3600" dirty="0">
                <a:latin typeface="Adobe Gothic Std B" charset="-127"/>
                <a:ea typeface="Adobe Gothic Std B" charset="-127"/>
                <a:cs typeface="Adobe Gothic Std B" charset="-127"/>
              </a:rPr>
              <a:t/>
            </a:r>
            <a:br>
              <a:rPr lang="en-US" sz="3600" dirty="0">
                <a:latin typeface="Adobe Gothic Std B" charset="-127"/>
                <a:ea typeface="Adobe Gothic Std B" charset="-127"/>
                <a:cs typeface="Adobe Gothic Std B" charset="-127"/>
              </a:rPr>
            </a:br>
            <a:r>
              <a:rPr lang="en-US" sz="3600" dirty="0" smtClean="0">
                <a:latin typeface="Adobe Gothic Std B" charset="-127"/>
                <a:ea typeface="Adobe Gothic Std B" charset="-127"/>
                <a:cs typeface="Adobe Gothic Std B" charset="-127"/>
              </a:rPr>
              <a:t>Setting Boundaries, Knowing Your Limits</a:t>
            </a:r>
            <a:endParaRPr lang="en-US" sz="3600" dirty="0"/>
          </a:p>
        </p:txBody>
      </p:sp>
      <p:sp>
        <p:nvSpPr>
          <p:cNvPr id="3" name="Content Placeholder 2"/>
          <p:cNvSpPr>
            <a:spLocks noGrp="1"/>
          </p:cNvSpPr>
          <p:nvPr>
            <p:ph idx="1"/>
          </p:nvPr>
        </p:nvSpPr>
        <p:spPr>
          <a:xfrm>
            <a:off x="1190470" y="2061147"/>
            <a:ext cx="10112114" cy="4482059"/>
          </a:xfrm>
        </p:spPr>
        <p:txBody>
          <a:bodyPr>
            <a:normAutofit/>
          </a:bodyPr>
          <a:lstStyle/>
          <a:p>
            <a:pPr marL="0" indent="0">
              <a:buNone/>
            </a:pPr>
            <a:endParaRPr lang="en-US" sz="1800" dirty="0" smtClean="0"/>
          </a:p>
          <a:p>
            <a:pPr marL="0" indent="0">
              <a:buNone/>
            </a:pPr>
            <a:r>
              <a:rPr lang="en-US" sz="1800" dirty="0" smtClean="0"/>
              <a:t>“</a:t>
            </a:r>
            <a:r>
              <a:rPr lang="en-US" sz="1800" dirty="0"/>
              <a:t>To set boundaries in incorporating technology in your curriculum, you should follow these steps:</a:t>
            </a:r>
          </a:p>
          <a:p>
            <a:pPr marL="0" indent="0">
              <a:buNone/>
            </a:pPr>
            <a:r>
              <a:rPr lang="en-US" sz="1800" dirty="0"/>
              <a:t> </a:t>
            </a:r>
            <a:r>
              <a:rPr lang="en-US" sz="1800" dirty="0" smtClean="0"/>
              <a:t>Step </a:t>
            </a:r>
            <a:r>
              <a:rPr lang="en-US" sz="1800" dirty="0"/>
              <a:t>1: </a:t>
            </a:r>
            <a:r>
              <a:rPr lang="en-US" sz="1800" b="1" dirty="0"/>
              <a:t>Be clear about your rules and expectations.</a:t>
            </a:r>
            <a:r>
              <a:rPr lang="en-US" sz="1800" dirty="0"/>
              <a:t> </a:t>
            </a:r>
            <a:endParaRPr lang="en-US" sz="1800" dirty="0" smtClean="0"/>
          </a:p>
          <a:p>
            <a:pPr marL="0" indent="0">
              <a:buNone/>
            </a:pPr>
            <a:r>
              <a:rPr lang="en-US" sz="1800" dirty="0" smtClean="0"/>
              <a:t>Step </a:t>
            </a:r>
            <a:r>
              <a:rPr lang="en-US" sz="1800" dirty="0"/>
              <a:t>2: </a:t>
            </a:r>
            <a:r>
              <a:rPr lang="en-US" sz="1800" b="1" dirty="0"/>
              <a:t>Ensure digital citizenship.</a:t>
            </a:r>
            <a:r>
              <a:rPr lang="en-US" sz="1800" dirty="0"/>
              <a:t> </a:t>
            </a:r>
            <a:endParaRPr lang="en-US" sz="1800" dirty="0" smtClean="0"/>
          </a:p>
          <a:p>
            <a:pPr marL="0" indent="0">
              <a:buNone/>
            </a:pPr>
            <a:r>
              <a:rPr lang="en-US" sz="1800" dirty="0" smtClean="0"/>
              <a:t>Step </a:t>
            </a:r>
            <a:r>
              <a:rPr lang="en-US" sz="1800" dirty="0"/>
              <a:t>3: </a:t>
            </a:r>
            <a:r>
              <a:rPr lang="en-US" sz="1800" b="1" dirty="0"/>
              <a:t>Find an adequate use of a network.</a:t>
            </a:r>
            <a:r>
              <a:rPr lang="en-US" sz="1800" dirty="0"/>
              <a:t> </a:t>
            </a:r>
          </a:p>
          <a:p>
            <a:pPr marL="0" indent="0">
              <a:buNone/>
            </a:pPr>
            <a:r>
              <a:rPr lang="en-US" sz="1800" dirty="0" smtClean="0"/>
              <a:t>Step 4: </a:t>
            </a:r>
            <a:r>
              <a:rPr lang="en-US" sz="1800" b="1" dirty="0"/>
              <a:t>Work in areas of technology that makes you comfortable</a:t>
            </a:r>
            <a:r>
              <a:rPr lang="en-US" sz="1800" dirty="0"/>
              <a:t>. </a:t>
            </a:r>
            <a:endParaRPr lang="en-US" sz="1800" dirty="0" smtClean="0"/>
          </a:p>
          <a:p>
            <a:pPr marL="0" indent="0">
              <a:buNone/>
            </a:pPr>
            <a:r>
              <a:rPr lang="en-US" sz="1800" dirty="0" smtClean="0"/>
              <a:t>Overall</a:t>
            </a:r>
            <a:r>
              <a:rPr lang="en-US" sz="1800" dirty="0"/>
              <a:t>, don’t be afraid to experiment with technology. Even if something doesn’t go well or you fail at a task remember: Failure is essential to learning. Students must know that. Feedback is the best way to get students beyond that.</a:t>
            </a:r>
          </a:p>
          <a:p>
            <a:pPr marL="0" indent="0">
              <a:buNone/>
            </a:pPr>
            <a:endParaRPr lang="en-US" sz="1800" dirty="0" smtClean="0"/>
          </a:p>
          <a:p>
            <a:pPr marL="0" indent="0">
              <a:buNone/>
            </a:pPr>
            <a:endParaRPr lang="en-US" dirty="0"/>
          </a:p>
          <a:p>
            <a:endParaRPr lang="en-US" dirty="0"/>
          </a:p>
        </p:txBody>
      </p:sp>
      <p:pic>
        <p:nvPicPr>
          <p:cNvPr id="4" name="FTDC Setting Boundari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364042" y="5366477"/>
            <a:ext cx="812800" cy="57879"/>
          </a:xfrm>
          <a:prstGeom prst="rect">
            <a:avLst/>
          </a:prstGeom>
        </p:spPr>
      </p:pic>
      <p:pic>
        <p:nvPicPr>
          <p:cNvPr id="5" name="FTDC Setting Boundari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283199" y="5165151"/>
            <a:ext cx="812800" cy="402651"/>
          </a:xfrm>
          <a:prstGeom prst="rect">
            <a:avLst/>
          </a:prstGeom>
        </p:spPr>
      </p:pic>
      <p:pic>
        <p:nvPicPr>
          <p:cNvPr id="6" name="Night Air.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283199" y="5161402"/>
            <a:ext cx="812800" cy="812800"/>
          </a:xfrm>
          <a:prstGeom prst="rect">
            <a:avLst/>
          </a:prstGeom>
        </p:spPr>
      </p:pic>
    </p:spTree>
    <p:extLst>
      <p:ext uri="{BB962C8B-B14F-4D97-AF65-F5344CB8AC3E}">
        <p14:creationId xmlns:p14="http://schemas.microsoft.com/office/powerpoint/2010/main" val="2329804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032" fill="hold"/>
                                        <p:tgtEl>
                                          <p:spTgt spid="5"/>
                                        </p:tgtEl>
                                      </p:cBhvr>
                                    </p:cmd>
                                  </p:childTnLst>
                                </p:cTn>
                              </p:par>
                            </p:childTnLst>
                          </p:cTn>
                        </p:par>
                        <p:par>
                          <p:cTn id="7" fill="hold">
                            <p:stCondLst>
                              <p:cond delay="88032"/>
                            </p:stCondLst>
                            <p:childTnLst>
                              <p:par>
                                <p:cTn id="8" presetID="1" presetClass="mediacall" presetSubtype="0" fill="hold" nodeType="afterEffect">
                                  <p:stCondLst>
                                    <p:cond delay="0"/>
                                  </p:stCondLst>
                                  <p:childTnLst>
                                    <p:cmd type="call" cmd="playFrom(0.0)">
                                      <p:cBhvr>
                                        <p:cTn id="9" dur="21287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88032" fill="hold"/>
                                        <p:tgtEl>
                                          <p:spTgt spid="4"/>
                                        </p:tgtEl>
                                      </p:cBhvr>
                                    </p:cmd>
                                  </p:childTnLst>
                                </p:cTn>
                              </p:par>
                            </p:childTnLst>
                          </p:cTn>
                        </p:par>
                      </p:childTnLst>
                    </p:cTn>
                  </p:par>
                </p:childTnLst>
              </p:cTn>
              <p:nextCondLst>
                <p:cond evt="onClick" delay="0">
                  <p:tgtEl>
                    <p:spTgt spid="4"/>
                  </p:tgtEl>
                </p:cond>
              </p:nextCondLst>
            </p:seq>
            <p:audio>
              <p:cMediaNode vol="80000">
                <p:cTn id="15" fill="hold" display="0">
                  <p:stCondLst>
                    <p:cond delay="indefinite"/>
                  </p:stCondLst>
                  <p:endCondLst>
                    <p:cond evt="onStopAudio" delay="0">
                      <p:tgtEl>
                        <p:sldTgt/>
                      </p:tgtEl>
                    </p:cond>
                  </p:endCondLst>
                </p:cTn>
                <p:tgtEl>
                  <p:spTgt spid="4"/>
                </p:tgtEl>
              </p:cMediaNode>
            </p:audio>
            <p:audio>
              <p:cMediaNode vol="80000">
                <p:cTn id="16" fill="hold" display="0">
                  <p:stCondLst>
                    <p:cond delay="indefinite"/>
                  </p:stCondLst>
                  <p:endCondLst>
                    <p:cond evt="onStopAudio" delay="0">
                      <p:tgtEl>
                        <p:sldTgt/>
                      </p:tgtEl>
                    </p:cond>
                  </p:endCondLst>
                </p:cTn>
                <p:tgtEl>
                  <p:spTgt spid="5"/>
                </p:tgtEl>
              </p:cMediaNode>
            </p:audio>
            <p:audio>
              <p:cMediaNode vol="80000" showWhenStopped="0">
                <p:cTn id="17" repeatCount="indefinite" fill="remove"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1" y="1034886"/>
            <a:ext cx="9601196" cy="1303867"/>
          </a:xfrm>
        </p:spPr>
        <p:txBody>
          <a:bodyPr>
            <a:normAutofit/>
          </a:bodyPr>
          <a:lstStyle/>
          <a:p>
            <a:r>
              <a:rPr lang="en-US" sz="3600" dirty="0">
                <a:latin typeface="Marker Felt Thin" charset="0"/>
                <a:ea typeface="Marker Felt Thin" charset="0"/>
                <a:cs typeface="Marker Felt Thin" charset="0"/>
              </a:rPr>
              <a:t>Addressing the Fear of Technology and Facing It</a:t>
            </a:r>
            <a:r>
              <a:rPr lang="en-US" sz="3600" dirty="0">
                <a:latin typeface="Adobe Gothic Std B" charset="-127"/>
                <a:ea typeface="Adobe Gothic Std B" charset="-127"/>
                <a:cs typeface="Adobe Gothic Std B" charset="-127"/>
              </a:rPr>
              <a:t/>
            </a:r>
            <a:br>
              <a:rPr lang="en-US" sz="3600" dirty="0">
                <a:latin typeface="Adobe Gothic Std B" charset="-127"/>
                <a:ea typeface="Adobe Gothic Std B" charset="-127"/>
                <a:cs typeface="Adobe Gothic Std B" charset="-127"/>
              </a:rPr>
            </a:br>
            <a:r>
              <a:rPr lang="en-US" sz="3600" i="1" dirty="0" smtClean="0">
                <a:latin typeface="Adobe Gothic Std B" charset="-127"/>
                <a:ea typeface="Adobe Gothic Std B" charset="-127"/>
                <a:cs typeface="Adobe Gothic Std B" charset="-127"/>
              </a:rPr>
              <a:t>Establishing a Digital Network</a:t>
            </a:r>
            <a:endParaRPr lang="en-US" sz="3600" dirty="0"/>
          </a:p>
        </p:txBody>
      </p:sp>
      <p:sp>
        <p:nvSpPr>
          <p:cNvPr id="3" name="Content Placeholder 2"/>
          <p:cNvSpPr>
            <a:spLocks noGrp="1"/>
          </p:cNvSpPr>
          <p:nvPr>
            <p:ph idx="1"/>
          </p:nvPr>
        </p:nvSpPr>
        <p:spPr/>
        <p:txBody>
          <a:bodyPr>
            <a:normAutofit/>
          </a:bodyPr>
          <a:lstStyle/>
          <a:p>
            <a:pPr marL="0" indent="0" algn="ctr">
              <a:buNone/>
            </a:pPr>
            <a:r>
              <a:rPr lang="en-US" sz="3600" b="1" u="sng" dirty="0">
                <a:hlinkClick r:id="rId2"/>
              </a:rPr>
              <a:t>http://</a:t>
            </a:r>
            <a:r>
              <a:rPr lang="en-US" sz="3600" b="1" u="sng" dirty="0" smtClean="0">
                <a:hlinkClick r:id="rId2"/>
              </a:rPr>
              <a:t>www.screencast.com/t/bdYaCFxtAKv</a:t>
            </a:r>
            <a:endParaRPr lang="en-US" sz="3600" b="1" u="sng" dirty="0" smtClean="0"/>
          </a:p>
          <a:p>
            <a:pPr marL="0" indent="0" algn="ctr">
              <a:buNone/>
            </a:pPr>
            <a:endParaRPr lang="en-US" sz="3600" b="1" u="sng" dirty="0" smtClean="0"/>
          </a:p>
          <a:p>
            <a:pPr marL="0" indent="0" algn="ctr">
              <a:buNone/>
            </a:pPr>
            <a:endParaRPr lang="en-US" sz="3600" b="1" u="sng" dirty="0"/>
          </a:p>
        </p:txBody>
      </p:sp>
    </p:spTree>
    <p:extLst>
      <p:ext uri="{BB962C8B-B14F-4D97-AF65-F5344CB8AC3E}">
        <p14:creationId xmlns:p14="http://schemas.microsoft.com/office/powerpoint/2010/main" val="72632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Marker Felt Thin" charset="0"/>
                <a:ea typeface="Marker Felt Thin" charset="0"/>
                <a:cs typeface="Marker Felt Thin" charset="0"/>
              </a:rPr>
              <a:t>Easy to Use Tools and Resources</a:t>
            </a:r>
            <a:r>
              <a:rPr lang="en-US" dirty="0">
                <a:latin typeface="Adobe Gothic Std B" charset="-127"/>
                <a:ea typeface="Adobe Gothic Std B" charset="-127"/>
                <a:cs typeface="Adobe Gothic Std B" charset="-127"/>
              </a:rPr>
              <a:t/>
            </a:r>
            <a:br>
              <a:rPr lang="en-US" dirty="0">
                <a:latin typeface="Adobe Gothic Std B" charset="-127"/>
                <a:ea typeface="Adobe Gothic Std B" charset="-127"/>
                <a:cs typeface="Adobe Gothic Std B" charset="-127"/>
              </a:rPr>
            </a:br>
            <a:r>
              <a:rPr lang="en-US" sz="3600" i="1" dirty="0" smtClean="0">
                <a:latin typeface="Adobe Gothic Std B" charset="-127"/>
                <a:ea typeface="Adobe Gothic Std B" charset="-127"/>
                <a:cs typeface="Adobe Gothic Std B" charset="-127"/>
              </a:rPr>
              <a:t>Introducing Technology to Parents and Teachers</a:t>
            </a:r>
            <a:endParaRPr lang="en-US" sz="3600" dirty="0"/>
          </a:p>
        </p:txBody>
      </p:sp>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145338" y="2285999"/>
            <a:ext cx="8576970" cy="4572001"/>
          </a:xfrm>
        </p:spPr>
      </p:pic>
      <p:sp>
        <p:nvSpPr>
          <p:cNvPr id="6" name="TextBox 5"/>
          <p:cNvSpPr txBox="1"/>
          <p:nvPr/>
        </p:nvSpPr>
        <p:spPr>
          <a:xfrm>
            <a:off x="839449" y="2473377"/>
            <a:ext cx="2113613" cy="3785652"/>
          </a:xfrm>
          <a:prstGeom prst="rect">
            <a:avLst/>
          </a:prstGeom>
          <a:noFill/>
        </p:spPr>
        <p:txBody>
          <a:bodyPr wrap="square" rtlCol="0">
            <a:spAutoFit/>
          </a:bodyPr>
          <a:lstStyle/>
          <a:p>
            <a:r>
              <a:rPr lang="en-US" sz="1600" b="1" dirty="0" smtClean="0"/>
              <a:t>The purpose in drafting a letter for parents and teachers is to introduce to purpose behind the use of technology. Make sure that your intentions are clear within the letter. This helps with concerns, establishes expectations, and addresses the problems and solutions.</a:t>
            </a:r>
            <a:endParaRPr lang="en-US" sz="1600" b="1" dirty="0"/>
          </a:p>
        </p:txBody>
      </p:sp>
      <p:pic>
        <p:nvPicPr>
          <p:cNvPr id="7" name="Thoughts Of Paradis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5446229"/>
            <a:ext cx="812800" cy="812800"/>
          </a:xfrm>
          <a:prstGeom prst="rect">
            <a:avLst/>
          </a:prstGeom>
        </p:spPr>
      </p:pic>
    </p:spTree>
    <p:extLst>
      <p:ext uri="{BB962C8B-B14F-4D97-AF65-F5344CB8AC3E}">
        <p14:creationId xmlns:p14="http://schemas.microsoft.com/office/powerpoint/2010/main" val="18373114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477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repeatCount="indefinite" fill="remove"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Marker Felt Thin" charset="0"/>
                <a:ea typeface="Marker Felt Thin" charset="0"/>
                <a:cs typeface="Marker Felt Thin" charset="0"/>
              </a:rPr>
              <a:t>Easy to Use Tools and Resources</a:t>
            </a:r>
            <a:r>
              <a:rPr lang="en-US" dirty="0">
                <a:latin typeface="Adobe Gothic Std B" charset="-127"/>
                <a:ea typeface="Adobe Gothic Std B" charset="-127"/>
                <a:cs typeface="Adobe Gothic Std B" charset="-127"/>
              </a:rPr>
              <a:t/>
            </a:r>
            <a:br>
              <a:rPr lang="en-US" dirty="0">
                <a:latin typeface="Adobe Gothic Std B" charset="-127"/>
                <a:ea typeface="Adobe Gothic Std B" charset="-127"/>
                <a:cs typeface="Adobe Gothic Std B" charset="-127"/>
              </a:rPr>
            </a:br>
            <a:r>
              <a:rPr lang="en-US" i="1" dirty="0" smtClean="0">
                <a:latin typeface="Adobe Gothic Std B" charset="-127"/>
                <a:ea typeface="Adobe Gothic Std B" charset="-127"/>
                <a:cs typeface="Adobe Gothic Std B" charset="-127"/>
              </a:rPr>
              <a:t>Digitizing the Classroom</a:t>
            </a:r>
            <a:endParaRPr lang="en-US" dirty="0"/>
          </a:p>
        </p:txBody>
      </p:sp>
      <p:sp>
        <p:nvSpPr>
          <p:cNvPr id="6" name="Content Placeholder 5"/>
          <p:cNvSpPr>
            <a:spLocks noGrp="1"/>
          </p:cNvSpPr>
          <p:nvPr>
            <p:ph idx="1"/>
          </p:nvPr>
        </p:nvSpPr>
        <p:spPr>
          <a:xfrm>
            <a:off x="4247675" y="3014662"/>
            <a:ext cx="3108960" cy="21002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365760" bIns="45720" numCol="1" spcCol="0" rtlCol="0" fromWordArt="0" anchor="ctr" anchorCtr="0" forceAA="0" compatLnSpc="1">
            <a:prstTxWarp prst="textNoShape">
              <a:avLst/>
            </a:prstTxWarp>
            <a:noAutofit/>
          </a:bodyPr>
          <a:lstStyle/>
          <a:p>
            <a:pPr marL="457200" lvl="1" indent="0" algn="ctr">
              <a:buNone/>
            </a:pPr>
            <a:r>
              <a:rPr lang="en-US" sz="1800" b="1" dirty="0" smtClean="0">
                <a:solidFill>
                  <a:schemeClr val="tx1"/>
                </a:solidFill>
              </a:rPr>
              <a:t>Tips for a Smooth Transition in a Digital Learning Environment</a:t>
            </a:r>
            <a:endParaRPr lang="en-US" sz="1800" b="1" dirty="0"/>
          </a:p>
        </p:txBody>
      </p:sp>
      <p:sp>
        <p:nvSpPr>
          <p:cNvPr id="9" name="Rectangle 8"/>
          <p:cNvSpPr/>
          <p:nvPr/>
        </p:nvSpPr>
        <p:spPr>
          <a:xfrm>
            <a:off x="1471613" y="4586288"/>
            <a:ext cx="2714625" cy="10572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1" name="Rectangle 10"/>
          <p:cNvSpPr/>
          <p:nvPr/>
        </p:nvSpPr>
        <p:spPr>
          <a:xfrm>
            <a:off x="7418072" y="2743200"/>
            <a:ext cx="2714625" cy="10572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2" name="Rectangle 11"/>
          <p:cNvSpPr/>
          <p:nvPr/>
        </p:nvSpPr>
        <p:spPr>
          <a:xfrm>
            <a:off x="7356635" y="4529138"/>
            <a:ext cx="2714625" cy="10572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3" name="Rectangle 12"/>
          <p:cNvSpPr/>
          <p:nvPr/>
        </p:nvSpPr>
        <p:spPr>
          <a:xfrm>
            <a:off x="1471613" y="2614610"/>
            <a:ext cx="2714625" cy="10572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4" name="TextBox 13"/>
          <p:cNvSpPr txBox="1"/>
          <p:nvPr/>
        </p:nvSpPr>
        <p:spPr>
          <a:xfrm>
            <a:off x="1471613" y="2743200"/>
            <a:ext cx="2714625" cy="646331"/>
          </a:xfrm>
          <a:prstGeom prst="rect">
            <a:avLst/>
          </a:prstGeom>
          <a:noFill/>
        </p:spPr>
        <p:txBody>
          <a:bodyPr wrap="square" rtlCol="0">
            <a:spAutoFit/>
          </a:bodyPr>
          <a:lstStyle/>
          <a:p>
            <a:r>
              <a:rPr lang="en-US" dirty="0" smtClean="0"/>
              <a:t>Don</a:t>
            </a:r>
            <a:r>
              <a:rPr lang="fr-FR" dirty="0" smtClean="0"/>
              <a:t>’</a:t>
            </a:r>
            <a:r>
              <a:rPr lang="en-US" dirty="0" smtClean="0"/>
              <a:t>t pile on projects and assignments all at once.</a:t>
            </a:r>
            <a:endParaRPr lang="en-US" dirty="0"/>
          </a:p>
        </p:txBody>
      </p:sp>
      <p:sp>
        <p:nvSpPr>
          <p:cNvPr id="15" name="TextBox 14"/>
          <p:cNvSpPr txBox="1"/>
          <p:nvPr/>
        </p:nvSpPr>
        <p:spPr>
          <a:xfrm>
            <a:off x="1533050" y="4586288"/>
            <a:ext cx="2653188" cy="646331"/>
          </a:xfrm>
          <a:prstGeom prst="rect">
            <a:avLst/>
          </a:prstGeom>
          <a:noFill/>
        </p:spPr>
        <p:txBody>
          <a:bodyPr wrap="square" rtlCol="0">
            <a:spAutoFit/>
          </a:bodyPr>
          <a:lstStyle/>
          <a:p>
            <a:r>
              <a:rPr lang="en-US" smtClean="0"/>
              <a:t>Don’t take on more that you can handle.</a:t>
            </a:r>
            <a:endParaRPr lang="en-US"/>
          </a:p>
        </p:txBody>
      </p:sp>
      <p:sp>
        <p:nvSpPr>
          <p:cNvPr id="16" name="TextBox 15"/>
          <p:cNvSpPr txBox="1"/>
          <p:nvPr/>
        </p:nvSpPr>
        <p:spPr>
          <a:xfrm>
            <a:off x="7418072" y="2743200"/>
            <a:ext cx="2714625" cy="923330"/>
          </a:xfrm>
          <a:prstGeom prst="rect">
            <a:avLst/>
          </a:prstGeom>
          <a:noFill/>
        </p:spPr>
        <p:txBody>
          <a:bodyPr wrap="square" rtlCol="0">
            <a:spAutoFit/>
          </a:bodyPr>
          <a:lstStyle/>
          <a:p>
            <a:r>
              <a:rPr lang="en-US" dirty="0" smtClean="0"/>
              <a:t>No technological resource can replace the effectiveness of the actual teacher.</a:t>
            </a:r>
            <a:endParaRPr lang="en-US" dirty="0"/>
          </a:p>
        </p:txBody>
      </p:sp>
      <p:sp>
        <p:nvSpPr>
          <p:cNvPr id="17" name="TextBox 16"/>
          <p:cNvSpPr txBox="1"/>
          <p:nvPr/>
        </p:nvSpPr>
        <p:spPr>
          <a:xfrm>
            <a:off x="7295198" y="4443413"/>
            <a:ext cx="2714625" cy="1200329"/>
          </a:xfrm>
          <a:prstGeom prst="rect">
            <a:avLst/>
          </a:prstGeom>
          <a:noFill/>
        </p:spPr>
        <p:txBody>
          <a:bodyPr wrap="square" rtlCol="0">
            <a:spAutoFit/>
          </a:bodyPr>
          <a:lstStyle/>
          <a:p>
            <a:r>
              <a:rPr lang="en-US" dirty="0" smtClean="0"/>
              <a:t>Gradually introduce students to assignments completed through a network.</a:t>
            </a:r>
            <a:endParaRPr lang="en-US" dirty="0"/>
          </a:p>
        </p:txBody>
      </p:sp>
      <p:pic>
        <p:nvPicPr>
          <p:cNvPr id="18" name="Digitizing the Classro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334318" y="5047952"/>
            <a:ext cx="812800" cy="812800"/>
          </a:xfrm>
          <a:prstGeom prst="rect">
            <a:avLst/>
          </a:prstGeom>
        </p:spPr>
      </p:pic>
    </p:spTree>
    <p:extLst>
      <p:ext uri="{BB962C8B-B14F-4D97-AF65-F5344CB8AC3E}">
        <p14:creationId xmlns:p14="http://schemas.microsoft.com/office/powerpoint/2010/main" val="11291929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90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latin typeface="Marker Felt Thin" charset="0"/>
                <a:ea typeface="Marker Felt Thin" charset="0"/>
                <a:cs typeface="Marker Felt Thin" charset="0"/>
              </a:rPr>
              <a:t>Easy to Use Tools and Resources</a:t>
            </a:r>
            <a:r>
              <a:rPr lang="en-US" dirty="0">
                <a:latin typeface="Adobe Gothic Std B" charset="-127"/>
                <a:ea typeface="Adobe Gothic Std B" charset="-127"/>
                <a:cs typeface="Adobe Gothic Std B" charset="-127"/>
              </a:rPr>
              <a:t/>
            </a:r>
            <a:br>
              <a:rPr lang="en-US" dirty="0">
                <a:latin typeface="Adobe Gothic Std B" charset="-127"/>
                <a:ea typeface="Adobe Gothic Std B" charset="-127"/>
                <a:cs typeface="Adobe Gothic Std B" charset="-127"/>
              </a:rPr>
            </a:br>
            <a:r>
              <a:rPr lang="en-US" sz="3600" i="1" dirty="0" smtClean="0">
                <a:latin typeface="Adobe Gothic Std B" charset="-127"/>
                <a:ea typeface="Adobe Gothic Std B" charset="-127"/>
                <a:cs typeface="Adobe Gothic Std B" charset="-127"/>
              </a:rPr>
              <a:t>Organizing the Assignments and Starting Small</a:t>
            </a:r>
            <a:endParaRPr lang="en-US" sz="3600" dirty="0"/>
          </a:p>
        </p:txBody>
      </p:sp>
      <p:sp>
        <p:nvSpPr>
          <p:cNvPr id="3" name="Content Placeholder 2"/>
          <p:cNvSpPr>
            <a:spLocks noGrp="1"/>
          </p:cNvSpPr>
          <p:nvPr>
            <p:ph idx="1"/>
          </p:nvPr>
        </p:nvSpPr>
        <p:spPr>
          <a:xfrm>
            <a:off x="1304925" y="2485494"/>
            <a:ext cx="9601196" cy="3329518"/>
          </a:xfrm>
        </p:spPr>
        <p:txBody>
          <a:bodyPr>
            <a:normAutofit fontScale="92500" lnSpcReduction="10000"/>
          </a:bodyPr>
          <a:lstStyle/>
          <a:p>
            <a:pPr marL="0" indent="0">
              <a:buNone/>
            </a:pPr>
            <a:r>
              <a:rPr lang="en-US" dirty="0" smtClean="0"/>
              <a:t>It’s not a good idea to start your students off with assignments that may be difficult to complete using technology. It’s best to start out with a plan, develop a curriculum, and introduce a few technological objectives at a time. Here’s how:</a:t>
            </a:r>
          </a:p>
          <a:p>
            <a:r>
              <a:rPr lang="en-US" dirty="0" smtClean="0"/>
              <a:t>Introduce one multimedia program for each assignment.</a:t>
            </a:r>
          </a:p>
          <a:p>
            <a:r>
              <a:rPr lang="en-US" dirty="0" smtClean="0"/>
              <a:t>Assign multiple tasks using that multimedia program</a:t>
            </a:r>
          </a:p>
          <a:p>
            <a:r>
              <a:rPr lang="en-US" dirty="0" smtClean="0"/>
              <a:t>Inform parents and students before you begin using a new multimedia program.</a:t>
            </a:r>
          </a:p>
          <a:p>
            <a:r>
              <a:rPr lang="en-US" dirty="0" smtClean="0"/>
              <a:t>Have students use whatever technology or multimedia program frequently.</a:t>
            </a:r>
          </a:p>
          <a:p>
            <a:r>
              <a:rPr lang="en-US" dirty="0" smtClean="0"/>
              <a:t>Find a way to incorporate technology into your classroom management plan. </a:t>
            </a:r>
          </a:p>
          <a:p>
            <a:endParaRPr lang="en-US" dirty="0"/>
          </a:p>
          <a:p>
            <a:endParaRPr lang="en-US" dirty="0"/>
          </a:p>
        </p:txBody>
      </p:sp>
      <p:pic>
        <p:nvPicPr>
          <p:cNvPr id="4" name="Organizing Assignments &amp; Starting Sma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387973" y="5608107"/>
            <a:ext cx="812800" cy="812800"/>
          </a:xfrm>
          <a:prstGeom prst="rect">
            <a:avLst/>
          </a:prstGeom>
        </p:spPr>
      </p:pic>
    </p:spTree>
    <p:extLst>
      <p:ext uri="{BB962C8B-B14F-4D97-AF65-F5344CB8AC3E}">
        <p14:creationId xmlns:p14="http://schemas.microsoft.com/office/powerpoint/2010/main" val="1614858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3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2268</TotalTime>
  <Words>542</Words>
  <Application>Microsoft Macintosh PowerPoint</Application>
  <PresentationFormat>Widescreen</PresentationFormat>
  <Paragraphs>73</Paragraphs>
  <Slides>14</Slides>
  <Notes>1</Notes>
  <HiddenSlides>0</HiddenSlides>
  <MMClips>10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Adobe Gothic Std B</vt:lpstr>
      <vt:lpstr>Adobe Heiti Std R</vt:lpstr>
      <vt:lpstr>Calibri</vt:lpstr>
      <vt:lpstr>Garamond</vt:lpstr>
      <vt:lpstr>Helvetica Neue</vt:lpstr>
      <vt:lpstr>Marker Felt Thin</vt:lpstr>
      <vt:lpstr>Times New Roman</vt:lpstr>
      <vt:lpstr>Arial</vt:lpstr>
      <vt:lpstr>Organic</vt:lpstr>
      <vt:lpstr>Beware! The Digital Classroom</vt:lpstr>
      <vt:lpstr>  Beware! The Digital Classroom A Learning Module By Idot-Enyin S. Louis   </vt:lpstr>
      <vt:lpstr>Addressing the Fear of Technology and Facing It Problems and Suggestions for Solutions</vt:lpstr>
      <vt:lpstr>Addressing the Fear of Technology and Facing It Problems and Suggestions for Solutions</vt:lpstr>
      <vt:lpstr>Addressing the Fear of Technology and Facing It Setting Boundaries, Knowing Your Limits</vt:lpstr>
      <vt:lpstr>Addressing the Fear of Technology and Facing It Establishing a Digital Network</vt:lpstr>
      <vt:lpstr>Easy to Use Tools and Resources Introducing Technology to Parents and Teachers</vt:lpstr>
      <vt:lpstr>Easy to Use Tools and Resources Digitizing the Classroom</vt:lpstr>
      <vt:lpstr>Easy to Use Tools and Resources Organizing the Assignments and Starting Small</vt:lpstr>
      <vt:lpstr>Using Social Media Educationally Why Does Social Media Bother Me?</vt:lpstr>
      <vt:lpstr>Using Social Media Educationally Strategies to Use Social Media Responsibly</vt:lpstr>
      <vt:lpstr>Using Social Media Educationally The Benefits on Effective Usage of Social Media</vt:lpstr>
      <vt:lpstr>Thank You for Participating</vt:lpstr>
      <vt:lpstr>Sources: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Beware! The Digital Classroom</dc:title>
  <dc:creator>Idot Louis</dc:creator>
  <cp:lastModifiedBy>Microsoft Office User</cp:lastModifiedBy>
  <cp:revision>48</cp:revision>
  <dcterms:created xsi:type="dcterms:W3CDTF">2015-10-09T19:16:17Z</dcterms:created>
  <dcterms:modified xsi:type="dcterms:W3CDTF">2015-10-17T01:33:54Z</dcterms:modified>
</cp:coreProperties>
</file>